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320" r:id="rId2"/>
    <p:sldId id="342" r:id="rId3"/>
    <p:sldId id="341" r:id="rId4"/>
    <p:sldId id="344" r:id="rId5"/>
    <p:sldId id="343" r:id="rId6"/>
    <p:sldId id="345" r:id="rId7"/>
    <p:sldId id="346" r:id="rId8"/>
    <p:sldId id="347" r:id="rId9"/>
    <p:sldId id="351" r:id="rId10"/>
    <p:sldId id="348" r:id="rId11"/>
    <p:sldId id="349" r:id="rId12"/>
    <p:sldId id="35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7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46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73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7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6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82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6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8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7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5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8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2">
                <a:lumMod val="20000"/>
                <a:lumOff val="80000"/>
              </a:schemeClr>
            </a:gs>
            <a:gs pos="40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4000">
              <a:srgbClr val="FFC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3A1580-B0B4-4069-B677-14C87F6685B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799432-DA2C-4CC6-ACD6-39DD225A8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6.jpe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39" y="335280"/>
            <a:ext cx="1176257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DE85E1">
                    <a:lumMod val="75000"/>
                  </a:srgbClr>
                </a:solidFill>
                <a:latin typeface="Segoe Script" panose="020B0504020000000003" pitchFamily="34" charset="0"/>
              </a:rPr>
              <a:t>Интересные факты                        о знакомых продуктах:</a:t>
            </a:r>
          </a:p>
          <a:p>
            <a:pPr algn="ctr"/>
            <a:r>
              <a:rPr lang="ru-RU" sz="6600" b="1" dirty="0">
                <a:solidFill>
                  <a:srgbClr val="DE85E1">
                    <a:lumMod val="75000"/>
                  </a:srgbClr>
                </a:solidFill>
                <a:latin typeface="Segoe Script" panose="020B0504020000000003" pitchFamily="34" charset="0"/>
              </a:rPr>
              <a:t> </a:t>
            </a:r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викторина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(отгадайте продукты по описанию                                     их полезных свойств)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1026" name="Picture 2" descr="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6" y="3834581"/>
            <a:ext cx="1805084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57775" y="5799551"/>
            <a:ext cx="2279737" cy="839244"/>
          </a:xfrm>
          <a:prstGeom prst="actionButtonBlank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000">
                <a:schemeClr val="accent1">
                  <a:lumMod val="45000"/>
                  <a:lumOff val="55000"/>
                </a:schemeClr>
              </a:gs>
              <a:gs pos="32000">
                <a:srgbClr val="92D050"/>
              </a:gs>
              <a:gs pos="66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92" y="386935"/>
            <a:ext cx="8443692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ersiya.info/uploads/posts/2018-12/1546158365_5233192abb4cbb35a8a10864b49cb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16" y="145549"/>
            <a:ext cx="9800321" cy="65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150429"/>
            <a:ext cx="97356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9407047" y="5787025"/>
            <a:ext cx="2693095" cy="826717"/>
          </a:xfrm>
          <a:prstGeom prst="actionButtonBlank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1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57000">
                <a:srgbClr val="92D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bs.twimg.com/media/DelTiLlWAAAHPTy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02" y="0"/>
            <a:ext cx="944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4175" y="5661764"/>
            <a:ext cx="640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Будь здоров, будь счастлив!</a:t>
            </a:r>
            <a:endParaRPr lang="ru-RU" sz="36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1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23" y="3243056"/>
            <a:ext cx="1133954" cy="371888"/>
          </a:xfrm>
          <a:prstGeom prst="rect">
            <a:avLst/>
          </a:prstGeom>
        </p:spPr>
      </p:pic>
      <p:pic>
        <p:nvPicPr>
          <p:cNvPr id="8196" name="Picture 4" descr="https://i.ytimg.com/vi/oKx8uQmlKw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" y="45696"/>
            <a:ext cx="12110761" cy="67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-32499" y="0"/>
            <a:ext cx="6169760" cy="1423981"/>
          </a:xfrm>
          <a:prstGeom prst="actionButtonBlank">
            <a:avLst/>
          </a:prstGeom>
          <a:gradFill>
            <a:gsLst>
              <a:gs pos="30000">
                <a:schemeClr val="accent2">
                  <a:lumMod val="20000"/>
                  <a:lumOff val="80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саду можно найти эти фрукты. Они полезны, в них имеются кислоты, которые борются с гнилостными бактериями в желудке! В их состав входит вещество, которое препятствует росту раковых клеток, они полезны для работы сердечно-сосудистой системы. 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(Нажми сюда и узнаешь ответ)</a:t>
            </a:r>
            <a:endParaRPr lang="ru-RU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6022667" y="3302714"/>
            <a:ext cx="6050822" cy="2248048"/>
          </a:xfrm>
          <a:prstGeom prst="actionButtonBlank">
            <a:avLst/>
          </a:prstGeom>
          <a:gradFill>
            <a:gsLst>
              <a:gs pos="30000">
                <a:schemeClr val="accent2">
                  <a:lumMod val="20000"/>
                  <a:lumOff val="80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похожи на мозг человека.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плоды отличаются повышенным содержанием йода, что особенно полезно для профилактики заболеваний щитовидной железы. При регулярном употреблении небольшого их количества значительно снижается риск сердечно-сосудистых заболеваний. Благотворное воздействие на организм обеспечивается за счет наличия в грецких орехах витаминов А, В, С, Е и Р, а также повышенного содержания кальция, магния, йода, фосфора,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железа.                                                       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(Нажми сюда и узнаешь ответ)</a:t>
            </a: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-30892" y="1464322"/>
            <a:ext cx="6168153" cy="1666256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31000">
                <a:schemeClr val="accent1">
                  <a:lumMod val="45000"/>
                  <a:lumOff val="55000"/>
                </a:schemeClr>
              </a:gs>
              <a:gs pos="46043">
                <a:schemeClr val="accent1">
                  <a:lumMod val="60000"/>
                  <a:lumOff val="40000"/>
                </a:schemeClr>
              </a:gs>
              <a:gs pos="84000">
                <a:schemeClr val="accent1">
                  <a:lumMod val="40000"/>
                  <a:lumOff val="6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быть зелёным, красным, жёлтым, белым и чёрным. Его употребление во многих странах превратилось в настоящий ритуал. В Узбекистане и Казахстане используют в основном зелёный, в Японии –зелёный и белый, в России – чёрный. Он помогает взбодрить, охлаждает в жару, согревает в мороз. 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(Нажми сюда и узнаешь ответ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-3588" y="3162795"/>
            <a:ext cx="6003764" cy="1647200"/>
          </a:xfrm>
          <a:prstGeom prst="actionButtonBlank">
            <a:avLst/>
          </a:prstGeom>
          <a:gradFill>
            <a:gsLst>
              <a:gs pos="30000">
                <a:schemeClr val="accent2">
                  <a:lumMod val="20000"/>
                  <a:lumOff val="80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продукт считался священным у древних египтян. А средневековые рыцари носили его под латами, так как считалось, что он защищает от врага. На самом деле этот продукт обладает антибактериальными свойствами и способен уничтожать микроорганизмы, содержит витамин С и ряд других важных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витаминов.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 сюда и узнаешь ответ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53749" y="4839926"/>
            <a:ext cx="6083512" cy="1861077"/>
          </a:xfrm>
          <a:prstGeom prst="actionButtonBlank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000">
                <a:schemeClr val="accent1">
                  <a:lumMod val="45000"/>
                  <a:lumOff val="55000"/>
                </a:schemeClr>
              </a:gs>
              <a:gs pos="32000">
                <a:schemeClr val="accent1">
                  <a:lumMod val="60000"/>
                  <a:lumOff val="40000"/>
                </a:schemeClr>
              </a:gs>
              <a:gs pos="66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продукт моря является источником ценного белка 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вполне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может заменить мясо. Для японцев это основной продукт питания, который и делает их чемпионами долголетия. Но кроме белка в этом продукте много фосфора, который «отвечает» за кости и почки. Больше всего этого продукта едят в Ирландии - 92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килограмма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год, 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России - только 15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килограмм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Нажми сюда и узнаешь ответ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Управляющая кнопка: настраиваемая 13">
            <a:hlinkClick r:id="rId8" action="ppaction://hlinksldjump" highlightClick="1"/>
          </p:cNvPr>
          <p:cNvSpPr/>
          <p:nvPr/>
        </p:nvSpPr>
        <p:spPr>
          <a:xfrm>
            <a:off x="6187056" y="14999"/>
            <a:ext cx="5839000" cy="1344376"/>
          </a:xfrm>
          <a:prstGeom prst="actionButtonBlank">
            <a:avLst/>
          </a:prstGeom>
          <a:gradFill>
            <a:gsLst>
              <a:gs pos="61168">
                <a:srgbClr val="FFFF00"/>
              </a:gs>
              <a:gs pos="0">
                <a:schemeClr val="accent2">
                  <a:lumMod val="20000"/>
                  <a:lumOff val="80000"/>
                </a:schemeClr>
              </a:gs>
              <a:gs pos="11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белый напиток животного происхождения просто необходим человеку с первого дня рождения. В нем содержится белок, жир, кальций, который укрепляет кости. Из этого напитка с помощью бактерий люди научились делать сотни полезных продуктов.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(Нажми сюда и узнаешь ответ)</a:t>
            </a:r>
            <a:endParaRPr lang="ru-RU" sz="1600" b="1" i="1" dirty="0">
              <a:solidFill>
                <a:prstClr val="black"/>
              </a:solidFill>
            </a:endParaRPr>
          </a:p>
        </p:txBody>
      </p:sp>
      <p:sp>
        <p:nvSpPr>
          <p:cNvPr id="15" name="Управляющая кнопка: настраиваемая 14">
            <a:hlinkClick r:id="rId9" action="ppaction://hlinksldjump" highlightClick="1"/>
          </p:cNvPr>
          <p:cNvSpPr/>
          <p:nvPr/>
        </p:nvSpPr>
        <p:spPr>
          <a:xfrm>
            <a:off x="6045269" y="5558283"/>
            <a:ext cx="5961037" cy="1216094"/>
          </a:xfrm>
          <a:prstGeom prst="actionButtonBlank">
            <a:avLst/>
          </a:prstGeom>
          <a:gradFill>
            <a:gsLst>
              <a:gs pos="30000">
                <a:schemeClr val="accent2">
                  <a:lumMod val="20000"/>
                  <a:lumOff val="80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продукт в Древней Руси называли сыром, а блюда, приготовленные из него сырными. В средневековой Западной Европе его называли  «белым мясом», так как оно содержит большое количество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(Нажми сюда и узнаешь ответ)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rId10" action="ppaction://hlinksldjump" highlightClick="1"/>
          </p:cNvPr>
          <p:cNvSpPr/>
          <p:nvPr/>
        </p:nvSpPr>
        <p:spPr>
          <a:xfrm>
            <a:off x="6112701" y="1352048"/>
            <a:ext cx="5971869" cy="1891008"/>
          </a:xfrm>
          <a:prstGeom prst="actionButtonBlank">
            <a:avLst/>
          </a:prstGeom>
          <a:gradFill>
            <a:gsLst>
              <a:gs pos="30000">
                <a:schemeClr val="accent2">
                  <a:lumMod val="20000"/>
                  <a:lumOff val="80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84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корнеплод может быть белого, фиолетового, жёлтого, красного цвета. Однако для нас наиболее привычным является его оранжевый цвет. Такая разновидность корнеплода было выведена в XVIII в. В честь голландской королевы, так как оранжевый цвет был символом королевского дома. Корнеплод содержит большое количество витамина А, помогающего сохранить зрение.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(Нажми сюда и узнаешь ответ)</a:t>
            </a:r>
          </a:p>
        </p:txBody>
      </p:sp>
      <p:sp>
        <p:nvSpPr>
          <p:cNvPr id="4" name="Управляющая кнопка: настраиваемая 3">
            <a:hlinkClick r:id="rId11" action="ppaction://hlinksldjump" highlightClick="1"/>
          </p:cNvPr>
          <p:cNvSpPr/>
          <p:nvPr/>
        </p:nvSpPr>
        <p:spPr>
          <a:xfrm>
            <a:off x="5448300" y="6257925"/>
            <a:ext cx="904875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Конец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23" y="3243056"/>
            <a:ext cx="1133954" cy="371888"/>
          </a:xfrm>
          <a:prstGeom prst="rect">
            <a:avLst/>
          </a:prstGeom>
        </p:spPr>
      </p:pic>
      <p:pic>
        <p:nvPicPr>
          <p:cNvPr id="7" name="Picture 2" descr="https://pixy.org/src/479/47909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75" y="0"/>
            <a:ext cx="5764696" cy="54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8563429" y="4980484"/>
            <a:ext cx="2714171" cy="941162"/>
          </a:xfrm>
          <a:prstGeom prst="actionButtonBlank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00B050"/>
              </a:gs>
              <a:gs pos="83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Выход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8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23" y="3243056"/>
            <a:ext cx="1133954" cy="371888"/>
          </a:xfrm>
          <a:prstGeom prst="rect">
            <a:avLst/>
          </a:prstGeom>
        </p:spPr>
      </p:pic>
      <p:pic>
        <p:nvPicPr>
          <p:cNvPr id="1026" name="Picture 2" descr="http://market-fmcg.ru/media/a/originals/bv0or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43" y="444823"/>
            <a:ext cx="6500652" cy="50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56752" y="5553002"/>
            <a:ext cx="2272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9381049" y="5688501"/>
            <a:ext cx="2297806" cy="706056"/>
          </a:xfrm>
          <a:prstGeom prst="actionButtonBlank">
            <a:avLst/>
          </a:prstGeom>
          <a:gradFill>
            <a:gsLst>
              <a:gs pos="30000">
                <a:srgbClr val="92D050"/>
              </a:gs>
              <a:gs pos="40000">
                <a:schemeClr val="accent1">
                  <a:lumMod val="45000"/>
                  <a:lumOff val="55000"/>
                </a:schemeClr>
              </a:gs>
              <a:gs pos="53000">
                <a:srgbClr val="00B050"/>
              </a:gs>
              <a:gs pos="84000">
                <a:srgbClr val="92D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Выход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23" y="3243056"/>
            <a:ext cx="1133954" cy="371888"/>
          </a:xfrm>
          <a:prstGeom prst="rect">
            <a:avLst/>
          </a:prstGeom>
        </p:spPr>
      </p:pic>
      <p:pic>
        <p:nvPicPr>
          <p:cNvPr id="2050" name="Picture 2" descr="https://avatars.mds.yandex.net/get-zen_doc/1907561/pub_5df776c5bb892c00affe253f_5df777243639e600af66f0c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66480"/>
            <a:ext cx="7362825" cy="615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9043792" y="5549030"/>
            <a:ext cx="2931090" cy="1077238"/>
          </a:xfrm>
          <a:prstGeom prst="actionButtonBlank">
            <a:avLst/>
          </a:prstGeom>
          <a:gradFill>
            <a:gsLst>
              <a:gs pos="10000">
                <a:schemeClr val="accent2">
                  <a:lumMod val="20000"/>
                  <a:lumOff val="80000"/>
                </a:schemeClr>
              </a:gs>
              <a:gs pos="84000">
                <a:srgbClr val="92D050"/>
              </a:gs>
            </a:gsLst>
            <a:lin ang="135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орковь свежие органические Рад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2" y="173620"/>
            <a:ext cx="4255625" cy="638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6644" y="6187726"/>
            <a:ext cx="115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Морковь</a:t>
            </a:r>
            <a:endParaRPr lang="ru-RU" b="1" dirty="0"/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8591550" y="5073134"/>
            <a:ext cx="2895600" cy="1223058"/>
          </a:xfrm>
          <a:prstGeom prst="actionButtonBlank">
            <a:avLst/>
          </a:prstGeom>
          <a:gradFill>
            <a:gsLst>
              <a:gs pos="0">
                <a:srgbClr val="FFFF00"/>
              </a:gs>
              <a:gs pos="15000">
                <a:schemeClr val="accent1">
                  <a:lumMod val="45000"/>
                  <a:lumOff val="55000"/>
                </a:schemeClr>
              </a:gs>
              <a:gs pos="52000">
                <a:srgbClr val="92D050"/>
              </a:gs>
              <a:gs pos="84000">
                <a:srgbClr val="92D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6643" y="6130576"/>
            <a:ext cx="115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37" y="201741"/>
            <a:ext cx="9486135" cy="59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>
          <a:xfrm>
            <a:off x="476250" y="5943600"/>
            <a:ext cx="3219450" cy="771751"/>
          </a:xfrm>
          <a:prstGeom prst="actionButtonBlank">
            <a:avLst/>
          </a:prstGeom>
          <a:gradFill>
            <a:gsLst>
              <a:gs pos="13000">
                <a:schemeClr val="accent2">
                  <a:lumMod val="20000"/>
                  <a:lumOff val="80000"/>
                </a:schemeClr>
              </a:gs>
              <a:gs pos="22000">
                <a:srgbClr val="92D050"/>
              </a:gs>
              <a:gs pos="52000">
                <a:srgbClr val="92D050"/>
              </a:gs>
              <a:gs pos="84000">
                <a:srgbClr val="FFC00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18284/pub_5acc79259e29a2658dfd8382_5acc794c9e29a2658dfd838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-1"/>
            <a:ext cx="9144000" cy="6858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8800" y="5491843"/>
            <a:ext cx="1404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326572" y="5606143"/>
            <a:ext cx="3167743" cy="957943"/>
          </a:xfrm>
          <a:prstGeom prst="actionButtonBlank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40000">
                <a:srgbClr val="92D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9469" y="5491842"/>
            <a:ext cx="2392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Бананы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288994" y="5876563"/>
            <a:ext cx="3167743" cy="957943"/>
          </a:xfrm>
          <a:prstGeom prst="actionButtonBlank">
            <a:avLst/>
          </a:prstGeom>
          <a:gradFill>
            <a:gsLst>
              <a:gs pos="17000">
                <a:schemeClr val="accent2">
                  <a:lumMod val="20000"/>
                  <a:lumOff val="80000"/>
                </a:schemeClr>
              </a:gs>
              <a:gs pos="40000">
                <a:srgbClr val="92D050"/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4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cdn130.picsart.com/274619398026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4" y="647484"/>
            <a:ext cx="9413875" cy="60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982</TotalTime>
  <Words>502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Segoe Script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molod</dc:creator>
  <cp:lastModifiedBy>molod</cp:lastModifiedBy>
  <cp:revision>112</cp:revision>
  <dcterms:created xsi:type="dcterms:W3CDTF">2019-03-24T12:12:53Z</dcterms:created>
  <dcterms:modified xsi:type="dcterms:W3CDTF">2020-06-19T10:35:21Z</dcterms:modified>
</cp:coreProperties>
</file>