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288" r:id="rId4"/>
    <p:sldId id="290" r:id="rId5"/>
    <p:sldId id="293" r:id="rId6"/>
    <p:sldId id="302" r:id="rId7"/>
    <p:sldId id="295" r:id="rId8"/>
    <p:sldId id="298" r:id="rId9"/>
    <p:sldId id="299" r:id="rId10"/>
    <p:sldId id="30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gos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B699"/>
    <a:srgbClr val="E8D3BA"/>
    <a:srgbClr val="C9947A"/>
    <a:srgbClr val="CAA3CA"/>
    <a:srgbClr val="DA7F8B"/>
    <a:srgbClr val="F08C1E"/>
    <a:srgbClr val="009DDE"/>
    <a:srgbClr val="CCC7E2"/>
    <a:srgbClr val="E76334"/>
    <a:srgbClr val="D7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84118" autoAdjust="0"/>
  </p:normalViewPr>
  <p:slideViewPr>
    <p:cSldViewPr snapToGrid="0">
      <p:cViewPr varScale="1">
        <p:scale>
          <a:sx n="160" d="100"/>
          <a:sy n="160" d="100"/>
        </p:scale>
        <p:origin x="918" y="14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4EEBA-209F-4182-A5A2-7BB0B57B36AB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81EAC-9797-4963-8B77-CEBE96AA9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431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CFD6B-CAF6-4762-BD30-7D98A0BE44E6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F2B99-4A8D-4958-AAFA-769C45627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808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5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4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3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2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7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3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35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2B99-4A8D-4958-AAFA-769C4562732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9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Церт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Церт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7164288" y="633600"/>
            <a:ext cx="19797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8280000" y="123478"/>
            <a:ext cx="864000" cy="504056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itchFamily="34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8532440" y="267494"/>
            <a:ext cx="395064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038AF-3445-448A-9788-57E0B3F0692A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3" name="Рисунок 12" descr="FC_Logo 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4288" y="324000"/>
            <a:ext cx="1008000" cy="1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CD6A-99A2-47F8-9DA8-D50CAF4F2630}" type="datetime1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38AF-3445-448A-9788-57E0B3F06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050A1F40-5A44-4BF2-BE3F-825EAD132ABE}" type="datetime1">
              <a:rPr lang="ru-RU" smtClean="0"/>
              <a:pPr/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4C7038AF-3445-448A-9788-57E0B3F069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arostinaev@cbr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/>
          </p:cNvPicPr>
          <p:nvPr/>
        </p:nvPicPr>
        <p:blipFill>
          <a:blip r:embed="rId3" cstate="print"/>
          <a:srcRect t="23037" b="725"/>
          <a:stretch>
            <a:fillRect/>
          </a:stretch>
        </p:blipFill>
        <p:spPr>
          <a:xfrm>
            <a:off x="0" y="0"/>
            <a:ext cx="9144000" cy="2574000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 idx="4294967295"/>
          </p:nvPr>
        </p:nvSpPr>
        <p:spPr>
          <a:xfrm>
            <a:off x="876300" y="2886075"/>
            <a:ext cx="7272338" cy="1133475"/>
          </a:xfrm>
        </p:spPr>
        <p:txBody>
          <a:bodyPr lIns="0" tIns="0" rIns="0" bIns="0">
            <a:noAutofit/>
          </a:bodyPr>
          <a:lstStyle/>
          <a:p>
            <a:pPr algn="r"/>
            <a:r>
              <a:rPr lang="ru-RU" sz="1800" b="1" dirty="0">
                <a:solidFill>
                  <a:schemeClr val="tx2"/>
                </a:solidFill>
              </a:rPr>
              <a:t>Образовательные инициативы по киберграмотности </a:t>
            </a: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Банка </a:t>
            </a:r>
            <a:r>
              <a:rPr lang="ru-RU" sz="1800" b="1" dirty="0">
                <a:solidFill>
                  <a:schemeClr val="tx2"/>
                </a:solidFill>
              </a:rPr>
              <a:t>России с участием библиотек и </a:t>
            </a:r>
            <a:r>
              <a:rPr lang="ru-RU" sz="1800" b="1" dirty="0" smtClean="0">
                <a:solidFill>
                  <a:schemeClr val="tx2"/>
                </a:solidFill>
              </a:rPr>
              <a:t>школ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22" name="Picture 2" descr="D:\Clients_LOGOS\FinCert\Презентация в PowerPoint\Img\F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170" y="4255770"/>
            <a:ext cx="2743200" cy="570369"/>
          </a:xfrm>
          <a:prstGeom prst="rect">
            <a:avLst/>
          </a:prstGeom>
          <a:noFill/>
        </p:spPr>
      </p:pic>
      <p:sp>
        <p:nvSpPr>
          <p:cNvPr id="24" name="Заголовок 18"/>
          <p:cNvSpPr txBox="1">
            <a:spLocks/>
          </p:cNvSpPr>
          <p:nvPr/>
        </p:nvSpPr>
        <p:spPr>
          <a:xfrm>
            <a:off x="5052294" y="3837955"/>
            <a:ext cx="3096344" cy="3631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Старостина Екатерина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210" y="379001"/>
            <a:ext cx="6132140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Спасибо за внимание!</a:t>
            </a:r>
            <a:endParaRPr lang="ru-RU" b="1" dirty="0">
              <a:solidFill>
                <a:srgbClr val="009FE3"/>
              </a:solidFill>
              <a:latin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0" y="1280833"/>
            <a:ext cx="2828738" cy="28287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71280" y="1270748"/>
            <a:ext cx="4444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ahoma" pitchFamily="34" charset="0"/>
              </a:rPr>
              <a:t>Старостина Екатерина Вячеславовна</a:t>
            </a:r>
            <a:endParaRPr lang="en-US" sz="1200" b="1" dirty="0" smtClean="0">
              <a:latin typeface="Tahoma" pitchFamily="34" charset="0"/>
            </a:endParaRPr>
          </a:p>
          <a:p>
            <a:pPr algn="just"/>
            <a:r>
              <a:rPr lang="ru-RU" sz="1200" dirty="0" smtClean="0">
                <a:latin typeface="Tahoma" pitchFamily="34" charset="0"/>
              </a:rPr>
              <a:t>Консультант </a:t>
            </a:r>
          </a:p>
          <a:p>
            <a:pPr algn="just"/>
            <a:r>
              <a:rPr lang="ru-RU" sz="1200" dirty="0" smtClean="0">
                <a:latin typeface="Tahoma" pitchFamily="34" charset="0"/>
              </a:rPr>
              <a:t>Центра </a:t>
            </a:r>
            <a:r>
              <a:rPr lang="ru-RU" sz="1200" dirty="0">
                <a:latin typeface="Tahoma" pitchFamily="34" charset="0"/>
              </a:rPr>
              <a:t>мониторинга и реагирования на компьютерные </a:t>
            </a:r>
            <a:r>
              <a:rPr lang="ru-RU" sz="1200" dirty="0" smtClean="0">
                <a:latin typeface="Tahoma" pitchFamily="34" charset="0"/>
              </a:rPr>
              <a:t>атаки в </a:t>
            </a:r>
            <a:r>
              <a:rPr lang="ru-RU" sz="1200" dirty="0">
                <a:latin typeface="Tahoma" pitchFamily="34" charset="0"/>
              </a:rPr>
              <a:t>кредитно-финансовой </a:t>
            </a:r>
            <a:r>
              <a:rPr lang="ru-RU" sz="1200" dirty="0" smtClean="0">
                <a:latin typeface="Tahoma" pitchFamily="34" charset="0"/>
              </a:rPr>
              <a:t>сфере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ru-RU" sz="1200" dirty="0">
              <a:latin typeface="Tahoma" pitchFamily="34" charset="0"/>
            </a:endParaRPr>
          </a:p>
          <a:p>
            <a:pPr algn="just"/>
            <a:endParaRPr lang="ru-RU" sz="1200" dirty="0" smtClean="0">
              <a:latin typeface="Tahoma" pitchFamily="34" charset="0"/>
            </a:endParaRPr>
          </a:p>
          <a:p>
            <a:pPr algn="just"/>
            <a:r>
              <a:rPr lang="en-US" sz="1200" dirty="0" smtClean="0">
                <a:latin typeface="Tahoma" pitchFamily="34" charset="0"/>
              </a:rPr>
              <a:t>email</a:t>
            </a:r>
            <a:r>
              <a:rPr lang="ru-RU" sz="1200" dirty="0" smtClean="0">
                <a:latin typeface="Tahoma" pitchFamily="34" charset="0"/>
              </a:rPr>
              <a:t>:</a:t>
            </a:r>
            <a:r>
              <a:rPr lang="en-US" sz="1200" dirty="0" smtClean="0">
                <a:latin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hlinkClick r:id="rId3"/>
              </a:rPr>
              <a:t>starostinaev@cbr.ru</a:t>
            </a:r>
            <a:endParaRPr lang="en-US" sz="1200" dirty="0" smtClean="0">
              <a:latin typeface="Tahoma" pitchFamily="34" charset="0"/>
            </a:endParaRPr>
          </a:p>
          <a:p>
            <a:pPr algn="just"/>
            <a:r>
              <a:rPr lang="en-US" sz="1200" dirty="0" smtClean="0">
                <a:latin typeface="Tahoma" pitchFamily="34" charset="0"/>
              </a:rPr>
              <a:t>+ 7 916 470 28 18</a:t>
            </a:r>
            <a:endParaRPr lang="ru-RU" sz="1200" dirty="0" smtClean="0">
              <a:latin typeface="Tahoma" pitchFamily="34" charset="0"/>
            </a:endParaRPr>
          </a:p>
          <a:p>
            <a:pPr algn="just"/>
            <a:endParaRPr lang="ru-RU" sz="1200" dirty="0">
              <a:latin typeface="Tahoma" pitchFamily="34" charset="0"/>
            </a:endParaRPr>
          </a:p>
          <a:p>
            <a:pPr algn="just"/>
            <a:endParaRPr lang="en-US" sz="1200" dirty="0" smtClean="0">
              <a:latin typeface="Tahoma" pitchFamily="34" charset="0"/>
            </a:endParaRPr>
          </a:p>
        </p:txBody>
      </p:sp>
      <p:pic>
        <p:nvPicPr>
          <p:cNvPr id="8" name="Picture 2" descr="D:\Clients_LOGOS\FinCert\Презентация в PowerPoint\Img\F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900" y="2636146"/>
            <a:ext cx="2743200" cy="570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23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42393" y="959095"/>
            <a:ext cx="39609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itchFamily="34" charset="0"/>
              </a:rPr>
              <a:t>Недостаточный </a:t>
            </a:r>
            <a:r>
              <a:rPr lang="ru-RU" sz="1200" dirty="0">
                <a:latin typeface="Tahoma" pitchFamily="34" charset="0"/>
              </a:rPr>
              <a:t>уровень финансовой грамотности касательно безопасности платежных услуг является основной причиной роста преступлений, совершаемых в киберпространстве.  </a:t>
            </a:r>
            <a:endParaRPr lang="ru-RU" sz="1200" dirty="0" smtClean="0">
              <a:latin typeface="Tahoma" pitchFamily="34" charset="0"/>
            </a:endParaRPr>
          </a:p>
          <a:p>
            <a:pPr algn="just"/>
            <a:r>
              <a:rPr lang="ru-RU" sz="1200" dirty="0" smtClean="0">
                <a:latin typeface="Tahoma" pitchFamily="34" charset="0"/>
              </a:rPr>
              <a:t> </a:t>
            </a:r>
            <a:endParaRPr lang="ru-RU" sz="1200" dirty="0">
              <a:latin typeface="Tahoma" pitchFamily="34" charset="0"/>
            </a:endParaRPr>
          </a:p>
          <a:p>
            <a:pPr algn="just"/>
            <a:r>
              <a:rPr lang="ru-RU" sz="1200" dirty="0" smtClean="0">
                <a:latin typeface="Tahoma" pitchFamily="34" charset="0"/>
              </a:rPr>
              <a:t>Развитие </a:t>
            </a:r>
            <a:r>
              <a:rPr lang="ru-RU" sz="1200" dirty="0">
                <a:latin typeface="Tahoma" pitchFamily="34" charset="0"/>
              </a:rPr>
              <a:t>образовательных инициатив </a:t>
            </a:r>
            <a:r>
              <a:rPr lang="ru-RU" sz="1200" dirty="0" smtClean="0">
                <a:latin typeface="Tahoma" pitchFamily="34" charset="0"/>
              </a:rPr>
              <a:t>разрабатываются </a:t>
            </a:r>
            <a:r>
              <a:rPr lang="ru-RU" sz="1200" dirty="0">
                <a:latin typeface="Tahoma" pitchFamily="34" charset="0"/>
              </a:rPr>
              <a:t>с учетом основных направлений Стратегии повышения финансовой грамотности Министерства Финансов Российской Федерации, а также в рамках реализации п. 6.31 Положения «О Центре мониторинга и реагирования на компьютерные атаки в кредитно-финансовой сфере (на правах Управления) Главного управления безопасности и защиты информации Банка России</a:t>
            </a:r>
            <a:r>
              <a:rPr lang="ru-RU" sz="1200" dirty="0" smtClean="0">
                <a:latin typeface="Tahoma" pitchFamily="34" charset="0"/>
              </a:rPr>
              <a:t>.</a:t>
            </a:r>
            <a:endParaRPr lang="en-US" sz="1200" dirty="0" smtClean="0">
              <a:latin typeface="Tahoma" pitchFamily="34" charset="0"/>
            </a:endParaRPr>
          </a:p>
          <a:p>
            <a:endParaRPr lang="en-US" sz="1200" dirty="0" smtClean="0">
              <a:latin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13501"/>
            <a:ext cx="640871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1. Зачем нужны образовательные инициативы по киберграмотности? </a:t>
            </a:r>
            <a:endParaRPr lang="ru-RU" b="1" dirty="0">
              <a:solidFill>
                <a:srgbClr val="009FE3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3" y="1004048"/>
            <a:ext cx="4431348" cy="34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2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52000"/>
            <a:ext cx="64087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2. Модель </a:t>
            </a:r>
            <a:r>
              <a:rPr lang="ru-RU" b="1" dirty="0">
                <a:solidFill>
                  <a:srgbClr val="009FE3"/>
                </a:solidFill>
                <a:latin typeface="Tahoma" pitchFamily="34" charset="0"/>
              </a:rPr>
              <a:t>образовательного </a:t>
            </a:r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пространства</a:t>
            </a:r>
            <a:endParaRPr lang="ru-RU" b="1" dirty="0">
              <a:solidFill>
                <a:srgbClr val="009FE3"/>
              </a:solidFill>
              <a:latin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903956"/>
            <a:ext cx="8413750" cy="414429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890681" y="970437"/>
            <a:ext cx="1619626" cy="7769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Библиотеки?</a:t>
            </a:r>
            <a:endParaRPr lang="ru-RU" sz="1200" dirty="0"/>
          </a:p>
        </p:txBody>
      </p:sp>
      <p:sp>
        <p:nvSpPr>
          <p:cNvPr id="3" name="Стрелка вверх 2"/>
          <p:cNvSpPr/>
          <p:nvPr/>
        </p:nvSpPr>
        <p:spPr>
          <a:xfrm rot="3036767">
            <a:off x="3635279" y="1443236"/>
            <a:ext cx="226173" cy="605553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9665357">
            <a:off x="4874114" y="1535774"/>
            <a:ext cx="226173" cy="7162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9640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52000"/>
            <a:ext cx="64087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3. Образовательные </a:t>
            </a:r>
            <a:r>
              <a:rPr lang="ru-RU" b="1" dirty="0">
                <a:solidFill>
                  <a:srgbClr val="009FE3"/>
                </a:solidFill>
                <a:latin typeface="Tahoma" pitchFamily="34" charset="0"/>
              </a:rPr>
              <a:t>учреждения</a:t>
            </a: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93164"/>
            <a:ext cx="8060170" cy="3928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52252" y="1150888"/>
            <a:ext cx="3547608" cy="256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buClr>
                <a:srgbClr val="009FE3"/>
              </a:buClr>
              <a:buSzPct val="150000"/>
              <a:tabLst>
                <a:tab pos="198000" algn="l"/>
              </a:tabLst>
            </a:pPr>
            <a:r>
              <a:rPr lang="ru-RU" sz="1600" b="1" baseline="30000" dirty="0" smtClean="0">
                <a:latin typeface="Tahoma" pitchFamily="34" charset="0"/>
                <a:cs typeface="Tahoma" pitchFamily="34" charset="0"/>
              </a:rPr>
              <a:t>Центральные взрослые библиотеки РФ </a:t>
            </a:r>
          </a:p>
          <a:p>
            <a:pPr marL="171450" indent="-171450" algn="just">
              <a:buClr>
                <a:srgbClr val="009FE3"/>
              </a:buClr>
              <a:buSzPct val="150000"/>
              <a:buFontTx/>
              <a:buChar char="-"/>
              <a:tabLst>
                <a:tab pos="198000" algn="l"/>
              </a:tabLst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Лекции по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фин.просвещению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finsreda.com)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marL="171450" indent="-171450" algn="just">
              <a:buClr>
                <a:srgbClr val="009FE3"/>
              </a:buClr>
              <a:buSzPct val="150000"/>
              <a:buFontTx/>
              <a:buChar char="-"/>
              <a:tabLst>
                <a:tab pos="198000" algn="l"/>
              </a:tabLst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МФЦ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 Библиотека Лидеров – полка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книг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по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9FE3"/>
              </a:buClr>
              <a:buSzPct val="150000"/>
              <a:tabLst>
                <a:tab pos="198000" algn="l"/>
              </a:tabLst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финансам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«Банк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Росии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рекомендует».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indent="-171450" algn="just">
              <a:buClr>
                <a:srgbClr val="009FE3"/>
              </a:buClr>
              <a:buSzPct val="150000"/>
              <a:buFontTx/>
              <a:buChar char="-"/>
              <a:tabLst>
                <a:tab pos="198000" algn="l"/>
              </a:tabLst>
            </a:pPr>
            <a:endParaRPr lang="ru-RU" sz="1200" baseline="300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endParaRPr lang="ru-RU" sz="1600" b="1" baseline="30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9FE3"/>
              </a:buClr>
              <a:buSzPct val="150000"/>
              <a:tabLst>
                <a:tab pos="198000" algn="l"/>
              </a:tabLst>
            </a:pPr>
            <a:r>
              <a:rPr lang="ru-RU" sz="1600" b="1" baseline="30000" dirty="0" smtClean="0">
                <a:latin typeface="Tahoma" pitchFamily="34" charset="0"/>
                <a:cs typeface="Tahoma" pitchFamily="34" charset="0"/>
              </a:rPr>
              <a:t>Российская детская государственная библиотека</a:t>
            </a:r>
            <a:endParaRPr lang="ru-RU" sz="1600" b="1" baseline="30000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9FE3"/>
              </a:buClr>
              <a:buSzPct val="150000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- РДГБ и территориальные центральные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детские </a:t>
            </a:r>
            <a:endParaRPr lang="ru-RU" sz="1600" baseline="30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9FE3"/>
              </a:buClr>
              <a:buSzPct val="150000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библиотеки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: проведение ежегодного диктанта по </a:t>
            </a:r>
            <a:endParaRPr lang="ru-RU" sz="1600" baseline="30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9FE3"/>
              </a:buClr>
              <a:buSzPct val="150000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киберграмотности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в целях понимания глубины знаний о </a:t>
            </a: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у детей и родителей. </a:t>
            </a:r>
            <a:r>
              <a:rPr lang="en-US" sz="1600" baseline="30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 baseline="30000" dirty="0">
                <a:latin typeface="Tahoma" pitchFamily="34" charset="0"/>
                <a:cs typeface="Tahoma" pitchFamily="34" charset="0"/>
              </a:rPr>
              <a:t>I-II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 кв. 2019 г).</a:t>
            </a:r>
            <a:endParaRPr lang="ru-RU" sz="1600" baseline="30000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9FE3"/>
              </a:buClr>
              <a:buSzPct val="150000"/>
              <a:tabLst>
                <a:tab pos="198000" algn="l"/>
              </a:tabLst>
            </a:pP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 </a:t>
            </a:r>
            <a:endParaRPr lang="ru-RU" sz="1600" baseline="300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endParaRPr lang="ru-RU" sz="1600" baseline="300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09FE3"/>
              </a:buClr>
              <a:buSzPct val="150000"/>
              <a:buFont typeface="Arial" pitchFamily="34" charset="0"/>
              <a:buChar char="•"/>
              <a:tabLst>
                <a:tab pos="198000" algn="l"/>
              </a:tabLst>
            </a:pP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3501"/>
            <a:ext cx="640871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4. Работа повышения осведомленности населения по киберграмотности с библиотеками РФ </a:t>
            </a:r>
            <a:endParaRPr lang="ru-RU" b="1" dirty="0">
              <a:solidFill>
                <a:srgbClr val="009FE3"/>
              </a:solidFill>
              <a:latin typeface="Tahoma" pitchFamily="34" charset="0"/>
            </a:endParaRPr>
          </a:p>
        </p:txBody>
      </p:sp>
      <p:pic>
        <p:nvPicPr>
          <p:cNvPr id="7" name="Picture 2" descr="Картинки по запросу блокировка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33" y="995500"/>
            <a:ext cx="4268865" cy="26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52252" y="1150888"/>
            <a:ext cx="3960440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 Повышение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уровня финансовой грамотности по безопасности платежных услуг граждан (киберграмотности</a:t>
            </a: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) населения РФ, а также осведомленности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органов государственной власти и социально-незащищенных слоев населения посредством получения актуальных знаний</a:t>
            </a: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>
              <a:buClr>
                <a:srgbClr val="009FE3"/>
              </a:buClr>
              <a:buSzPct val="150000"/>
              <a:tabLst>
                <a:tab pos="198000" algn="l"/>
              </a:tabLst>
            </a:pPr>
            <a:endParaRPr lang="ru-RU" sz="1600" baseline="300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Содействие 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кроссфункциональным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 программам и инициативам по линии финансовой грамотности  в части безопасности платежных </a:t>
            </a: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услуг.</a:t>
            </a: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endParaRPr lang="ru-RU" sz="1600" baseline="300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заимодействие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с государственными органами и повышение осведомленности их специалистов, координация ведомств по вопросам безопасности платежных услуг.</a:t>
            </a:r>
          </a:p>
          <a:p>
            <a:pPr>
              <a:buClr>
                <a:srgbClr val="009FE3"/>
              </a:buClr>
              <a:buSzPct val="150000"/>
              <a:buFont typeface="Arial" pitchFamily="34" charset="0"/>
              <a:buChar char="•"/>
              <a:tabLst>
                <a:tab pos="198000" algn="l"/>
              </a:tabLst>
            </a:pP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52000"/>
            <a:ext cx="64087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5. </a:t>
            </a:r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Цели и задачи образовательных инициатив </a:t>
            </a:r>
            <a:endParaRPr lang="ru-RU" b="1" dirty="0">
              <a:solidFill>
                <a:srgbClr val="009FE3"/>
              </a:solidFill>
              <a:latin typeface="Tahoma" pitchFamily="34" charset="0"/>
            </a:endParaRPr>
          </a:p>
        </p:txBody>
      </p:sp>
      <p:pic>
        <p:nvPicPr>
          <p:cNvPr id="7" name="Picture 2" descr="Картинки по запросу блокировка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92" y="1150888"/>
            <a:ext cx="4268865" cy="26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0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1074" y="958850"/>
            <a:ext cx="4603750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Разработка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образовательных курсов по повышению киберграмотности для разной ЦА: школьники, студенты и старшее поколение.</a:t>
            </a: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Проведение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и распространение видеозаписей вебинаров для субъектов школ Российской Федерации на своей или арендуемой онлайн-платформе. </a:t>
            </a: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Разработка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контента онлайн курса «Повышение киберграмотности в части безопасности платежных услуг», информационной платформы для населения (либо аренда онлайн платформы) для размещения на нем контента данного онлайн-курса.</a:t>
            </a: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Создание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и размещение сюжетов по тематике «Киберграмотность и кибергигиена в части безопасности финансовых услуг» на телевидении (создание социальных роликов) (охват – вся Россия).</a:t>
            </a: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Разработка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и обеспечение обновления материалов соответствующей проекту тематики на сайте Банка России по финансовому просвещению. Выделение отдельного проекта «Киберграмотность», а также выпуск печатных изданий советующей тематики. </a:t>
            </a: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Интеграция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основных тем проекта в текущую информационную политику Банка России (официальный сайт, СМИ, социальные медиа).</a:t>
            </a:r>
          </a:p>
          <a:p>
            <a:pPr marL="28575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Включение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тематики проекта в разрабатываемые программы обязательного и дополнительного образования по финансовой грамотности и основам </a:t>
            </a: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предпринимательства.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113501"/>
            <a:ext cx="640871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6. </a:t>
            </a:r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Мероприятия </a:t>
            </a:r>
            <a:r>
              <a:rPr lang="ru-RU" b="1" dirty="0">
                <a:solidFill>
                  <a:srgbClr val="009FE3"/>
                </a:solidFill>
                <a:latin typeface="Tahoma" pitchFamily="34" charset="0"/>
              </a:rPr>
              <a:t>ФинЦЕРТ по повышению </a:t>
            </a:r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киберграмотности:</a:t>
            </a:r>
            <a:endParaRPr lang="ru-RU" b="1" dirty="0">
              <a:solidFill>
                <a:srgbClr val="009FE3"/>
              </a:solidFill>
              <a:latin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4150" y="836214"/>
            <a:ext cx="3714750" cy="399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Создание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механизма постоянного присутствия в информационном поле населения механизма осведомления по вопросам киберграмотности :</a:t>
            </a:r>
          </a:p>
          <a:p>
            <a:pPr lvl="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Разработка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социального ролика (часть работ совместно с Максима Телеком  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WiFi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Metro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);</a:t>
            </a:r>
          </a:p>
          <a:p>
            <a:pPr lvl="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Создание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мобильных приложений, 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видеоблогов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, видеокурсов для студентов, мобильных или онлайн-игр, специальные проекты в  социальных медиа.</a:t>
            </a:r>
          </a:p>
          <a:p>
            <a:pPr lvl="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Создание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отдельной образовательной киберлаборатории («Киберполигона»), в задачи которой будет входить повышение осведомленности в вопросах кибербезопасности молодежи через решение практических задач, проектную и лабораторную деятельность, при участии специалистов ГУБиЗИ, включая: </a:t>
            </a:r>
          </a:p>
          <a:p>
            <a:pPr lvl="0" indent="-285750" algn="just"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Разработку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образовательного офлайн и онлайн курса по направлению Киберполигона, который масштабируется через обучение лекторов, работающих в образовательном учреждении на постоянной основе. </a:t>
            </a:r>
          </a:p>
          <a:p>
            <a:pPr lvl="0" indent="-285750" algn="just">
              <a:lnSpc>
                <a:spcPct val="12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Создание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платформы (либо аренда) для размещения на нем контента онлайн-курсов по направлению работы образовательной лаборатории «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Киберполигон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».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7050" y="958850"/>
            <a:ext cx="4603750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Развитие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и совершенствование образовательной составляющей как в режиме офлайн, так и перевод материалов в интерактивные обучающие курсы, доступные населению Российской </a:t>
            </a: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Федерации.</a:t>
            </a:r>
          </a:p>
          <a:p>
            <a:pPr algn="just">
              <a:lnSpc>
                <a:spcPct val="150000"/>
              </a:lnSpc>
              <a:buClr>
                <a:srgbClr val="009FE3"/>
              </a:buClr>
              <a:buSzPct val="150000"/>
              <a:tabLst>
                <a:tab pos="198000" algn="l"/>
              </a:tabLst>
            </a:pPr>
            <a:endParaRPr lang="ru-RU" sz="1600" baseline="300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  Совершенствование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работы с субъектами, которые делятся знаниями в сфере киберграмотности; разработка мотивирующих программ для преподавателей из финансовой индустрии и </a:t>
            </a: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бизнес-среды.</a:t>
            </a:r>
          </a:p>
          <a:p>
            <a:pPr algn="just">
              <a:lnSpc>
                <a:spcPct val="150000"/>
              </a:lnSpc>
              <a:buClr>
                <a:srgbClr val="009FE3"/>
              </a:buClr>
              <a:buSzPct val="150000"/>
              <a:tabLst>
                <a:tab pos="198000" algn="l"/>
              </a:tabLst>
            </a:pPr>
            <a:endParaRPr lang="ru-RU" sz="1600" baseline="300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  Дальнейшее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развитие интерактивного взаимодействия с гражданами Российской Федерации, как с привлечением заинтересованных кредитно-финансовых организаций/компаний финансового сектора, так и разработка самостоятельных инициатив в этой части.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252000"/>
            <a:ext cx="64087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6. </a:t>
            </a:r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Перспективы развития инициатив:</a:t>
            </a:r>
            <a:endParaRPr lang="ru-RU" b="1" dirty="0">
              <a:solidFill>
                <a:srgbClr val="009FE3"/>
              </a:solidFill>
              <a:latin typeface="Tahoma" pitchFamily="34" charset="0"/>
            </a:endParaRPr>
          </a:p>
        </p:txBody>
      </p:sp>
      <p:pic>
        <p:nvPicPr>
          <p:cNvPr id="4" name="Picture 6" descr="Картинки по запросу domain priv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88" y="958850"/>
            <a:ext cx="3397624" cy="287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0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7050" y="958850"/>
            <a:ext cx="792480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Опубликованный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в открытом доступе комплект информационных материалов по тематике проекта в нескольких форматах: 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лонгрид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, презентация, брошюра.</a:t>
            </a: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Проведенные 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вебинары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 для субъектов школ Российской Федерации с размещением видеозаписи мероприятий (6 мероприятий за 2 года).</a:t>
            </a: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Выход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в эфир телевидения сюжетов по тематике «Повышение киберграмотности в части безопасности платежных услуг» (охват: 20 регионов, по 2 сюжета на регион).</a:t>
            </a: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Наличие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и постоянное обновление материалов соответствующей проекту тематики на сайте Банка России по финансовому просвещению.</a:t>
            </a: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Наличие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публикаций и мультимедийных материалов соответствующей проекту тематики на официальном сайте и страницах в социальных медиа Банка России, а также в средствах массовой информации.</a:t>
            </a: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Тематика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проекта включена в разработанные при участии Банка России программы обязательного и дополнительного образования по финансовой грамотности и основам предпринимательства в части 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кибеграмотности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baseline="30000" dirty="0" err="1">
                <a:latin typeface="Tahoma" pitchFamily="34" charset="0"/>
                <a:cs typeface="Tahoma" pitchFamily="34" charset="0"/>
              </a:rPr>
              <a:t>кибергигиены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r>
              <a:rPr lang="ru-RU" sz="1600" baseline="30000" dirty="0" smtClean="0">
                <a:latin typeface="Tahoma" pitchFamily="34" charset="0"/>
                <a:cs typeface="Tahoma" pitchFamily="34" charset="0"/>
              </a:rPr>
              <a:t>Сформированы </a:t>
            </a:r>
            <a:r>
              <a:rPr lang="ru-RU" sz="1600" baseline="30000" dirty="0">
                <a:latin typeface="Tahoma" pitchFamily="34" charset="0"/>
                <a:cs typeface="Tahoma" pitchFamily="34" charset="0"/>
              </a:rPr>
              <a:t>компетенции по киберграмотности у населения путем интерактивного взаимодействия и постоянного присутствия в информационном поле тематики киберграмотности</a:t>
            </a:r>
            <a:r>
              <a:rPr lang="en-US" sz="1600" baseline="30000" dirty="0">
                <a:latin typeface="Tahoma" pitchFamily="34" charset="0"/>
                <a:cs typeface="Tahoma" pitchFamily="34" charset="0"/>
              </a:rPr>
              <a:t>.</a:t>
            </a:r>
            <a:endParaRPr lang="ru-RU" sz="1600" baseline="300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9FE3"/>
              </a:buClr>
              <a:buSzPct val="150000"/>
              <a:buFont typeface="Wingdings" panose="05000000000000000000" pitchFamily="2" charset="2"/>
              <a:buChar char="Ø"/>
              <a:tabLst>
                <a:tab pos="198000" algn="l"/>
              </a:tabLst>
            </a:pPr>
            <a:endParaRPr lang="ru-RU" sz="16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050" y="132551"/>
            <a:ext cx="640871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7. </a:t>
            </a:r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Ожидаемые </a:t>
            </a:r>
            <a:r>
              <a:rPr lang="ru-RU" b="1" dirty="0">
                <a:solidFill>
                  <a:srgbClr val="009FE3"/>
                </a:solidFill>
                <a:latin typeface="Tahoma" pitchFamily="34" charset="0"/>
              </a:rPr>
              <a:t>результаты реализации развития образовательных инициатив к 2023 г</a:t>
            </a:r>
            <a:r>
              <a:rPr lang="ru-RU" b="1" dirty="0" smtClean="0">
                <a:solidFill>
                  <a:srgbClr val="009FE3"/>
                </a:solidFill>
                <a:latin typeface="Tahoma" pitchFamily="34" charset="0"/>
              </a:rPr>
              <a:t>.:</a:t>
            </a:r>
            <a:endParaRPr lang="ru-RU" b="1" dirty="0">
              <a:solidFill>
                <a:srgbClr val="009FE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36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inCert">
      <a:dk1>
        <a:sysClr val="windowText" lastClr="000000"/>
      </a:dk1>
      <a:lt1>
        <a:sysClr val="window" lastClr="FFFFFF"/>
      </a:lt1>
      <a:dk2>
        <a:srgbClr val="0081BA"/>
      </a:dk2>
      <a:lt2>
        <a:srgbClr val="FED198"/>
      </a:lt2>
      <a:accent1>
        <a:srgbClr val="0081BA"/>
      </a:accent1>
      <a:accent2>
        <a:srgbClr val="609FBE"/>
      </a:accent2>
      <a:accent3>
        <a:srgbClr val="C2DDF2"/>
      </a:accent3>
      <a:accent4>
        <a:srgbClr val="C77128"/>
      </a:accent4>
      <a:accent5>
        <a:srgbClr val="F08C1D"/>
      </a:accent5>
      <a:accent6>
        <a:srgbClr val="FED198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</TotalTime>
  <Words>835</Words>
  <Application>Microsoft Office PowerPoint</Application>
  <PresentationFormat>Экран (16:9)</PresentationFormat>
  <Paragraphs>80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Тема Office</vt:lpstr>
      <vt:lpstr>Образовательные инициативы по киберграмотности  Банка России с участием библиотек и школ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Logos</dc:creator>
  <cp:lastModifiedBy>Старостина Екатерина Вячеславовна</cp:lastModifiedBy>
  <cp:revision>219</cp:revision>
  <dcterms:created xsi:type="dcterms:W3CDTF">2017-10-19T09:11:28Z</dcterms:created>
  <dcterms:modified xsi:type="dcterms:W3CDTF">2018-06-15T12:10:12Z</dcterms:modified>
</cp:coreProperties>
</file>