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57" r:id="rId4"/>
    <p:sldId id="258" r:id="rId5"/>
    <p:sldId id="259" r:id="rId6"/>
    <p:sldId id="260" r:id="rId7"/>
    <p:sldId id="275" r:id="rId8"/>
    <p:sldId id="261" r:id="rId9"/>
    <p:sldId id="262" r:id="rId10"/>
    <p:sldId id="263" r:id="rId11"/>
    <p:sldId id="276" r:id="rId12"/>
    <p:sldId id="265" r:id="rId13"/>
    <p:sldId id="264" r:id="rId14"/>
    <p:sldId id="266" r:id="rId15"/>
    <p:sldId id="267" r:id="rId16"/>
    <p:sldId id="277" r:id="rId17"/>
    <p:sldId id="268" r:id="rId18"/>
    <p:sldId id="269" r:id="rId19"/>
    <p:sldId id="270" r:id="rId20"/>
    <p:sldId id="271" r:id="rId21"/>
    <p:sldId id="27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00CC"/>
    <a:srgbClr val="990000"/>
    <a:srgbClr val="008000"/>
    <a:srgbClr val="FF006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127AE-7F8E-4444-AD27-3B10EB5BA9BF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6B06-7DC5-4212-B42F-AD4A972F3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288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127AE-7F8E-4444-AD27-3B10EB5BA9BF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6B06-7DC5-4212-B42F-AD4A972F3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51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127AE-7F8E-4444-AD27-3B10EB5BA9BF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6B06-7DC5-4212-B42F-AD4A972F3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885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127AE-7F8E-4444-AD27-3B10EB5BA9BF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6B06-7DC5-4212-B42F-AD4A972F3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624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127AE-7F8E-4444-AD27-3B10EB5BA9BF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6B06-7DC5-4212-B42F-AD4A972F3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016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127AE-7F8E-4444-AD27-3B10EB5BA9BF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6B06-7DC5-4212-B42F-AD4A972F3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141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127AE-7F8E-4444-AD27-3B10EB5BA9BF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6B06-7DC5-4212-B42F-AD4A972F3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199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127AE-7F8E-4444-AD27-3B10EB5BA9BF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6B06-7DC5-4212-B42F-AD4A972F3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243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127AE-7F8E-4444-AD27-3B10EB5BA9BF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6B06-7DC5-4212-B42F-AD4A972F3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244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127AE-7F8E-4444-AD27-3B10EB5BA9BF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6B06-7DC5-4212-B42F-AD4A972F3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236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127AE-7F8E-4444-AD27-3B10EB5BA9BF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6B06-7DC5-4212-B42F-AD4A972F3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349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127AE-7F8E-4444-AD27-3B10EB5BA9BF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96B06-7DC5-4212-B42F-AD4A972F3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51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05620" y="548680"/>
            <a:ext cx="74299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Здоровый Образ Жизни</a:t>
            </a:r>
          </a:p>
        </p:txBody>
      </p:sp>
    </p:spTree>
    <p:extLst>
      <p:ext uri="{BB962C8B-B14F-4D97-AF65-F5344CB8AC3E}">
        <p14:creationId xmlns:p14="http://schemas.microsoft.com/office/powerpoint/2010/main" val="200878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7. Если вдруг мне запретят есть какие-то определенные вещи, то это будет: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2708920"/>
            <a:ext cx="90364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lphaLcParenR"/>
            </a:pPr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latin typeface="Comic Sans MS" pitchFamily="66" charset="0"/>
              </a:rPr>
              <a:t> </a:t>
            </a:r>
            <a:r>
              <a:rPr lang="ru-RU" sz="32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катастрофа! </a:t>
            </a:r>
            <a:r>
              <a:rPr lang="ru-RU" sz="32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Ведь всегда самая вкусная пища - нездоровая! (1)</a:t>
            </a:r>
          </a:p>
          <a:p>
            <a:pPr marL="457200" indent="-457200">
              <a:buFont typeface="+mj-lt"/>
              <a:buAutoNum type="alphaLcParenR"/>
            </a:pPr>
            <a:endParaRPr lang="ru-RU" sz="3200" b="1" dirty="0">
              <a:ln w="10160">
                <a:solidFill>
                  <a:schemeClr val="tx1"/>
                </a:solidFill>
                <a:prstDash val="solid"/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457200" indent="-457200">
              <a:buFont typeface="+mj-lt"/>
              <a:buAutoNum type="alphaLcParenR"/>
            </a:pPr>
            <a:r>
              <a:rPr lang="ru-RU" sz="32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неприятно, но нельзя же делать из этого проблему! </a:t>
            </a:r>
            <a:r>
              <a:rPr lang="ru-RU" sz="32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(2)</a:t>
            </a:r>
          </a:p>
          <a:p>
            <a:pPr marL="457200" indent="-457200">
              <a:buFont typeface="+mj-lt"/>
              <a:buAutoNum type="alphaLcParenR"/>
            </a:pPr>
            <a:endParaRPr lang="ru-RU" sz="3200" b="1" dirty="0">
              <a:ln w="10160">
                <a:solidFill>
                  <a:schemeClr val="tx1"/>
                </a:solidFill>
                <a:prstDash val="solid"/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457200" indent="-457200">
              <a:buFont typeface="+mj-lt"/>
              <a:buAutoNum type="alphaLcParenR"/>
            </a:pPr>
            <a:r>
              <a:rPr lang="ru-RU" sz="32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первым шагом к здоровью (3)</a:t>
            </a:r>
          </a:p>
        </p:txBody>
      </p:sp>
    </p:spTree>
    <p:extLst>
      <p:ext uri="{BB962C8B-B14F-4D97-AF65-F5344CB8AC3E}">
        <p14:creationId xmlns:p14="http://schemas.microsoft.com/office/powerpoint/2010/main" val="355228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5128" y="2708920"/>
            <a:ext cx="759374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99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III . </a:t>
            </a:r>
            <a:r>
              <a:rPr lang="ru-RU" sz="60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99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Стиль жизни </a:t>
            </a:r>
          </a:p>
        </p:txBody>
      </p:sp>
    </p:spTree>
    <p:extLst>
      <p:ext uri="{BB962C8B-B14F-4D97-AF65-F5344CB8AC3E}">
        <p14:creationId xmlns:p14="http://schemas.microsoft.com/office/powerpoint/2010/main" val="179474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35696" y="8367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99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8. Я курю: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2492895"/>
            <a:ext cx="73448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lphaLcParenR"/>
            </a:pPr>
            <a:r>
              <a:rPr lang="ru-RU" sz="32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регулярно (1)</a:t>
            </a:r>
          </a:p>
          <a:p>
            <a:pPr marL="457200" indent="-457200">
              <a:buFont typeface="+mj-lt"/>
              <a:buAutoNum type="alphaLcParenR"/>
            </a:pPr>
            <a:endParaRPr lang="ru-RU" sz="3200" b="1" dirty="0">
              <a:ln w="10160">
                <a:solidFill>
                  <a:schemeClr val="tx1"/>
                </a:solidFill>
                <a:prstDash val="solid"/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457200" indent="-457200">
              <a:buFont typeface="+mj-lt"/>
              <a:buAutoNum type="alphaLcParenR"/>
            </a:pPr>
            <a:r>
              <a:rPr lang="ru-RU" sz="32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только в особых случаях (2)</a:t>
            </a:r>
          </a:p>
          <a:p>
            <a:pPr marL="457200" indent="-457200">
              <a:buFont typeface="+mj-lt"/>
              <a:buAutoNum type="alphaLcParenR"/>
            </a:pPr>
            <a:endParaRPr lang="ru-RU" sz="3200" b="1" dirty="0">
              <a:ln w="10160">
                <a:solidFill>
                  <a:schemeClr val="tx1"/>
                </a:solidFill>
                <a:prstDash val="solid"/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457200" indent="-457200">
              <a:buFont typeface="+mj-lt"/>
              <a:buAutoNum type="alphaLcParenR"/>
            </a:pPr>
            <a:r>
              <a:rPr lang="ru-RU" sz="32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никогда (3</a:t>
            </a:r>
            <a:r>
              <a:rPr lang="ru-RU" sz="32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</a:t>
            </a:r>
            <a:endParaRPr lang="ru-RU" sz="3200" b="1" dirty="0">
              <a:ln w="10160">
                <a:solidFill>
                  <a:schemeClr val="tx1"/>
                </a:solidFill>
                <a:prstDash val="solid"/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6320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41132" y="1124744"/>
            <a:ext cx="66592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99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9. Отношение к алкоголю: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547664" y="2413338"/>
            <a:ext cx="65527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lphaLcParenR"/>
            </a:pPr>
            <a:r>
              <a:rPr lang="ru-RU" sz="32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</a:t>
            </a:r>
            <a:r>
              <a:rPr lang="ru-RU" sz="32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положительное (1)</a:t>
            </a:r>
            <a:endParaRPr lang="ru-RU" sz="3200" b="1" dirty="0">
              <a:ln w="10160">
                <a:solidFill>
                  <a:schemeClr val="tx1"/>
                </a:solidFill>
                <a:prstDash val="solid"/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457200" indent="-457200">
              <a:buFont typeface="+mj-lt"/>
              <a:buAutoNum type="alphaLcParenR"/>
            </a:pPr>
            <a:endParaRPr lang="ru-RU" sz="3200" b="1" dirty="0">
              <a:ln w="10160">
                <a:solidFill>
                  <a:schemeClr val="tx1"/>
                </a:solidFill>
                <a:prstDash val="solid"/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457200" indent="-457200">
              <a:buFont typeface="+mj-lt"/>
              <a:buAutoNum type="alphaLcParenR"/>
            </a:pPr>
            <a:r>
              <a:rPr lang="ru-RU" sz="32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нейтральное(2</a:t>
            </a:r>
            <a:r>
              <a:rPr lang="ru-RU" sz="32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</a:t>
            </a:r>
          </a:p>
          <a:p>
            <a:pPr marL="457200" indent="-457200">
              <a:buFont typeface="+mj-lt"/>
              <a:buAutoNum type="alphaLcParenR"/>
            </a:pPr>
            <a:endParaRPr lang="ru-RU" sz="3200" b="1" dirty="0">
              <a:ln w="10160">
                <a:solidFill>
                  <a:schemeClr val="tx1"/>
                </a:solidFill>
                <a:prstDash val="solid"/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457200" indent="-457200">
              <a:buFont typeface="+mj-lt"/>
              <a:buAutoNum type="alphaLcParenR"/>
            </a:pPr>
            <a:r>
              <a:rPr lang="ru-RU" sz="32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строго отрицательное </a:t>
            </a:r>
            <a:r>
              <a:rPr lang="ru-RU" sz="32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(3)</a:t>
            </a:r>
          </a:p>
        </p:txBody>
      </p:sp>
    </p:spTree>
    <p:extLst>
      <p:ext uri="{BB962C8B-B14F-4D97-AF65-F5344CB8AC3E}">
        <p14:creationId xmlns:p14="http://schemas.microsoft.com/office/powerpoint/2010/main" val="294243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9572" y="764704"/>
            <a:ext cx="7704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99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10. Кофе, кола и энергетические напитки (</a:t>
            </a:r>
            <a:r>
              <a:rPr lang="en-US" sz="32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99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Red Bull, Burn</a:t>
            </a:r>
            <a:r>
              <a:rPr lang="en-US" sz="32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99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99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и другие) :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9796" y="2564903"/>
            <a:ext cx="82444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lphaLcParenR"/>
            </a:pPr>
            <a:r>
              <a:rPr lang="ru-RU" sz="32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без них я не продержусь и дня (1)</a:t>
            </a:r>
          </a:p>
          <a:p>
            <a:pPr marL="457200" indent="-457200">
              <a:buFont typeface="+mj-lt"/>
              <a:buAutoNum type="alphaLcParenR"/>
            </a:pPr>
            <a:endParaRPr lang="ru-RU" sz="3200" b="1" dirty="0">
              <a:ln w="10160">
                <a:solidFill>
                  <a:schemeClr val="tx1"/>
                </a:solidFill>
                <a:prstDash val="solid"/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457200" indent="-457200">
              <a:buFont typeface="+mj-lt"/>
              <a:buAutoNum type="alphaLcParenR"/>
            </a:pPr>
            <a:r>
              <a:rPr lang="ru-RU" sz="32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пью их от случая к случаю (2)</a:t>
            </a:r>
          </a:p>
          <a:p>
            <a:pPr marL="457200" indent="-457200">
              <a:buFont typeface="+mj-lt"/>
              <a:buAutoNum type="alphaLcParenR"/>
            </a:pPr>
            <a:endParaRPr lang="ru-RU" sz="3200" b="1" dirty="0">
              <a:ln w="10160">
                <a:solidFill>
                  <a:schemeClr val="tx1"/>
                </a:solidFill>
                <a:prstDash val="solid"/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457200" indent="-457200">
              <a:buFont typeface="+mj-lt"/>
              <a:buAutoNum type="alphaLcParenR"/>
            </a:pPr>
            <a:r>
              <a:rPr lang="ru-RU" sz="32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обычно не нуждаюсь в них (3)</a:t>
            </a:r>
          </a:p>
        </p:txBody>
      </p:sp>
    </p:spTree>
    <p:extLst>
      <p:ext uri="{BB962C8B-B14F-4D97-AF65-F5344CB8AC3E}">
        <p14:creationId xmlns:p14="http://schemas.microsoft.com/office/powerpoint/2010/main" val="40815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7604" y="688340"/>
            <a:ext cx="7128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99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11. Мой жизненный ритм: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9756" y="1844824"/>
            <a:ext cx="89644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lphaLcParenR"/>
            </a:pPr>
            <a:r>
              <a:rPr lang="ru-RU" sz="32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изменчив, нередки бессонные ночи (1</a:t>
            </a:r>
            <a:r>
              <a:rPr lang="ru-RU" sz="32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</a:t>
            </a:r>
          </a:p>
          <a:p>
            <a:pPr marL="457200" indent="-457200">
              <a:buFont typeface="+mj-lt"/>
              <a:buAutoNum type="alphaLcParenR"/>
            </a:pPr>
            <a:endParaRPr lang="ru-RU" sz="3200" b="1" dirty="0">
              <a:ln w="10160">
                <a:solidFill>
                  <a:schemeClr val="tx1"/>
                </a:solidFill>
                <a:prstDash val="solid"/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457200" indent="-457200">
              <a:buFont typeface="+mj-lt"/>
              <a:buAutoNum type="alphaLcParenR"/>
            </a:pPr>
            <a:r>
              <a:rPr lang="ru-RU" sz="32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можно </a:t>
            </a:r>
            <a:r>
              <a:rPr lang="ru-RU" sz="32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назвать упорядоченным, однако </a:t>
            </a:r>
            <a:r>
              <a:rPr lang="ru-RU" sz="32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работа (учеба) </a:t>
            </a:r>
            <a:r>
              <a:rPr lang="ru-RU" sz="32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занимает у меня слишком много времени (2)</a:t>
            </a:r>
          </a:p>
          <a:p>
            <a:pPr marL="457200" indent="-457200">
              <a:buFont typeface="+mj-lt"/>
              <a:buAutoNum type="alphaLcParenR"/>
            </a:pPr>
            <a:endParaRPr lang="ru-RU" sz="3200" b="1" dirty="0">
              <a:ln w="10160">
                <a:solidFill>
                  <a:schemeClr val="tx1"/>
                </a:solidFill>
                <a:prstDash val="solid"/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457200" indent="-457200">
              <a:buFont typeface="+mj-lt"/>
              <a:buAutoNum type="alphaLcParenR"/>
            </a:pPr>
            <a:endParaRPr lang="ru-RU" sz="3200" b="1" dirty="0">
              <a:ln w="10160">
                <a:solidFill>
                  <a:schemeClr val="tx1"/>
                </a:solidFill>
                <a:prstDash val="solid"/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457200" indent="-457200">
              <a:buFont typeface="+mj-lt"/>
              <a:buAutoNum type="alphaLcParenR"/>
            </a:pPr>
            <a:r>
              <a:rPr lang="ru-RU" sz="32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 полном порядке, я регулярно питаюсь и соблюдаю режим сна (3)</a:t>
            </a:r>
          </a:p>
        </p:txBody>
      </p:sp>
    </p:spTree>
    <p:extLst>
      <p:ext uri="{BB962C8B-B14F-4D97-AF65-F5344CB8AC3E}">
        <p14:creationId xmlns:p14="http://schemas.microsoft.com/office/powerpoint/2010/main" val="386118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5121" y="2204864"/>
            <a:ext cx="71737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IV . </a:t>
            </a:r>
            <a:r>
              <a:rPr lang="ru-RU" sz="48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Рабочая нагрузка </a:t>
            </a:r>
          </a:p>
        </p:txBody>
      </p:sp>
    </p:spTree>
    <p:extLst>
      <p:ext uri="{BB962C8B-B14F-4D97-AF65-F5344CB8AC3E}">
        <p14:creationId xmlns:p14="http://schemas.microsoft.com/office/powerpoint/2010/main" val="247127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76672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12. На моем письменном столе: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482" y="1700808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lphaLcParenR"/>
            </a:pPr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latin typeface="Comic Sans MS" pitchFamily="66" charset="0"/>
              </a:rPr>
              <a:t> </a:t>
            </a:r>
            <a:r>
              <a:rPr lang="ru-RU" sz="32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постоянный беспорядок, я никогда ничего не успеваю (1)</a:t>
            </a:r>
          </a:p>
          <a:p>
            <a:pPr marL="457200" indent="-457200">
              <a:buFont typeface="+mj-lt"/>
              <a:buAutoNum type="alphaLcParenR"/>
            </a:pPr>
            <a:endParaRPr lang="ru-RU" sz="3200" b="1" dirty="0">
              <a:ln w="10160">
                <a:solidFill>
                  <a:schemeClr val="tx1"/>
                </a:solidFill>
                <a:prstDash val="solid"/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457200" indent="-457200">
              <a:buFont typeface="+mj-lt"/>
              <a:buAutoNum type="alphaLcParenR"/>
            </a:pPr>
            <a:r>
              <a:rPr lang="ru-RU" sz="32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 большинстве случаев царит беспорядок, но все достаточно </a:t>
            </a:r>
            <a:endParaRPr lang="ru-RU" sz="3200" b="1" dirty="0" smtClean="0">
              <a:ln w="10160">
                <a:solidFill>
                  <a:schemeClr val="tx1"/>
                </a:solidFill>
                <a:prstDash val="solid"/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ru-RU" sz="32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понятно </a:t>
            </a:r>
            <a:r>
              <a:rPr lang="ru-RU" sz="32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(2)</a:t>
            </a:r>
          </a:p>
          <a:p>
            <a:pPr marL="457200" indent="-457200">
              <a:buFont typeface="+mj-lt"/>
              <a:buAutoNum type="alphaLcParenR"/>
            </a:pPr>
            <a:endParaRPr lang="ru-RU" sz="3200" b="1" dirty="0">
              <a:ln w="10160">
                <a:solidFill>
                  <a:schemeClr val="tx1"/>
                </a:solidFill>
                <a:prstDash val="solid"/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457200" indent="-457200">
              <a:buFont typeface="+mj-lt"/>
              <a:buAutoNum type="alphaLcParenR"/>
            </a:pPr>
            <a:r>
              <a:rPr lang="ru-RU" sz="32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 вечерам обычно чисто, я убираюсь перед следующим днем (3)</a:t>
            </a:r>
          </a:p>
        </p:txBody>
      </p:sp>
    </p:spTree>
    <p:extLst>
      <p:ext uri="{BB962C8B-B14F-4D97-AF65-F5344CB8AC3E}">
        <p14:creationId xmlns:p14="http://schemas.microsoft.com/office/powerpoint/2010/main" val="120461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508" y="692697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13. Окружающие меня одноклассники и учителя: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9722" y="2325559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lphaLcParenR"/>
            </a:pPr>
            <a:r>
              <a:rPr lang="ru-RU" sz="32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</a:t>
            </a:r>
            <a:r>
              <a:rPr lang="ru-RU" sz="32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не не нравятся(1</a:t>
            </a:r>
            <a:r>
              <a:rPr lang="ru-RU" sz="32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</a:t>
            </a:r>
          </a:p>
          <a:p>
            <a:pPr marL="457200" indent="-457200">
              <a:buFont typeface="+mj-lt"/>
              <a:buAutoNum type="alphaLcParenR"/>
            </a:pPr>
            <a:endParaRPr lang="ru-RU" sz="3200" b="1" dirty="0">
              <a:ln w="10160">
                <a:solidFill>
                  <a:schemeClr val="tx1"/>
                </a:solidFill>
                <a:prstDash val="solid"/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457200" indent="-457200">
              <a:buFont typeface="+mj-lt"/>
              <a:buAutoNum type="alphaLcParenR"/>
            </a:pPr>
            <a:r>
              <a:rPr lang="ru-RU" sz="32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отношусь к ним с безразличием (2)</a:t>
            </a:r>
          </a:p>
          <a:p>
            <a:pPr marL="457200" indent="-457200">
              <a:buFont typeface="+mj-lt"/>
              <a:buAutoNum type="alphaLcParenR"/>
            </a:pPr>
            <a:endParaRPr lang="ru-RU" sz="3200" b="1" dirty="0">
              <a:ln w="10160">
                <a:solidFill>
                  <a:schemeClr val="tx1"/>
                </a:solidFill>
                <a:prstDash val="solid"/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457200" indent="-457200">
              <a:buFont typeface="+mj-lt"/>
              <a:buAutoNum type="alphaLcParenR"/>
            </a:pPr>
            <a:r>
              <a:rPr lang="ru-RU" sz="32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считаю, что мы отличная команда (3)</a:t>
            </a:r>
          </a:p>
        </p:txBody>
      </p:sp>
    </p:spTree>
    <p:extLst>
      <p:ext uri="{BB962C8B-B14F-4D97-AF65-F5344CB8AC3E}">
        <p14:creationId xmlns:p14="http://schemas.microsoft.com/office/powerpoint/2010/main" val="39152348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756" y="548680"/>
            <a:ext cx="8964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14. </a:t>
            </a:r>
            <a:r>
              <a:rPr lang="ru-RU" sz="36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Обычно я иду с утра </a:t>
            </a:r>
            <a:endParaRPr lang="ru-RU" sz="3600" b="1" dirty="0" smtClean="0">
              <a:ln w="10160">
                <a:solidFill>
                  <a:schemeClr val="tx1"/>
                </a:solidFill>
                <a:prstDash val="solid"/>
              </a:ln>
              <a:solidFill>
                <a:srgbClr val="0000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36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на </a:t>
            </a:r>
            <a:r>
              <a:rPr lang="ru-RU" sz="36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работу (учебу):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2636912"/>
            <a:ext cx="67682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lphaLcParenR"/>
            </a:pPr>
            <a:r>
              <a:rPr lang="ru-RU" sz="32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 </a:t>
            </a:r>
            <a:r>
              <a:rPr lang="ru-RU" sz="32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плохом </a:t>
            </a:r>
            <a:r>
              <a:rPr lang="ru-RU" sz="32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настроении (1)</a:t>
            </a:r>
          </a:p>
          <a:p>
            <a:pPr marL="457200" indent="-457200">
              <a:buFont typeface="+mj-lt"/>
              <a:buAutoNum type="alphaLcParenR"/>
            </a:pPr>
            <a:endParaRPr lang="en-US" sz="3200" b="1" dirty="0">
              <a:ln w="10160">
                <a:solidFill>
                  <a:schemeClr val="tx1"/>
                </a:solidFill>
                <a:prstDash val="solid"/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457200" indent="-457200">
              <a:buFont typeface="+mj-lt"/>
              <a:buAutoNum type="alphaLcParenR"/>
            </a:pPr>
            <a:endParaRPr lang="ru-RU" sz="3200" b="1" dirty="0">
              <a:ln w="10160">
                <a:solidFill>
                  <a:schemeClr val="tx1"/>
                </a:solidFill>
                <a:prstDash val="solid"/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457200" indent="-457200">
              <a:buFont typeface="+mj-lt"/>
              <a:buAutoNum type="alphaLcParenR"/>
            </a:pPr>
            <a:r>
              <a:rPr lang="ru-RU" sz="32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 удовольствием (2)</a:t>
            </a:r>
          </a:p>
        </p:txBody>
      </p:sp>
    </p:spTree>
    <p:extLst>
      <p:ext uri="{BB962C8B-B14F-4D97-AF65-F5344CB8AC3E}">
        <p14:creationId xmlns:p14="http://schemas.microsoft.com/office/powerpoint/2010/main" val="369382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95936" y="2420888"/>
            <a:ext cx="44887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I. </a:t>
            </a:r>
            <a:r>
              <a:rPr lang="ru-RU" sz="40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Подвижность </a:t>
            </a:r>
          </a:p>
        </p:txBody>
      </p:sp>
    </p:spTree>
    <p:extLst>
      <p:ext uri="{BB962C8B-B14F-4D97-AF65-F5344CB8AC3E}">
        <p14:creationId xmlns:p14="http://schemas.microsoft.com/office/powerpoint/2010/main" val="346903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9178" y="910461"/>
            <a:ext cx="5310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15. Каникулы: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492896"/>
            <a:ext cx="88204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lphaLcParenR"/>
            </a:pPr>
            <a:r>
              <a:rPr lang="ru-RU" sz="32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это мое спасение: только ради него и живу (1)</a:t>
            </a:r>
          </a:p>
          <a:p>
            <a:pPr marL="457200" indent="-457200">
              <a:buFont typeface="+mj-lt"/>
              <a:buAutoNum type="alphaLcParenR"/>
            </a:pPr>
            <a:endParaRPr lang="ru-RU" sz="3200" b="1" dirty="0">
              <a:ln w="10160">
                <a:solidFill>
                  <a:schemeClr val="tx1"/>
                </a:solidFill>
                <a:prstDash val="solid"/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457200" indent="-457200">
              <a:buFont typeface="+mj-lt"/>
              <a:buAutoNum type="alphaLcParenR"/>
            </a:pPr>
            <a:r>
              <a:rPr lang="ru-RU" sz="32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идет мне на пользу: наконец-то я снова смогу поправить свое </a:t>
            </a:r>
            <a:endParaRPr lang="ru-RU" sz="3200" b="1" dirty="0" smtClean="0">
              <a:ln w="10160">
                <a:solidFill>
                  <a:schemeClr val="tx1"/>
                </a:solidFill>
                <a:prstDash val="solid"/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ru-RU" sz="32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здоровье </a:t>
            </a:r>
            <a:r>
              <a:rPr lang="ru-RU" sz="32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(2)</a:t>
            </a:r>
          </a:p>
        </p:txBody>
      </p:sp>
    </p:spTree>
    <p:extLst>
      <p:ext uri="{BB962C8B-B14F-4D97-AF65-F5344CB8AC3E}">
        <p14:creationId xmlns:p14="http://schemas.microsoft.com/office/powerpoint/2010/main" val="6200654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1491" y="980728"/>
            <a:ext cx="74168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15-23 балла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Вы не уделяете должного внимания здоровью и активному образу жизни. Чтобы лучше себя чувствовать, постарайтесь поработать над каждой из областей, обозначенных в тесте.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9392" y="153506"/>
            <a:ext cx="27302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Результаты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403" y="2837834"/>
            <a:ext cx="7200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24-32 балла</a:t>
            </a:r>
          </a:p>
          <a:p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latin typeface="Comic Sans MS" pitchFamily="66" charset="0"/>
              </a:rPr>
              <a:t>В некоторых областях вы вполне заботитесь о своем здоровье, однако всегда можно что-то улучшить. Подведя итоги по группам, вы узнаете, какие сферы больше всего нуждаются в вашем внимании.</a:t>
            </a:r>
          </a:p>
          <a:p>
            <a:endParaRPr lang="en-US" b="1" dirty="0"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403" y="4869160"/>
            <a:ext cx="71366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33-41 балл</a:t>
            </a:r>
          </a:p>
          <a:p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Поздравляем! Забота о здоровье и регулярная физическая активность – для вас первоочередные задачи. Однако никто не совершенен – научиться еще паре-тройке приемов вам будет только полезно. </a:t>
            </a:r>
          </a:p>
        </p:txBody>
      </p:sp>
    </p:spTree>
    <p:extLst>
      <p:ext uri="{BB962C8B-B14F-4D97-AF65-F5344CB8AC3E}">
        <p14:creationId xmlns:p14="http://schemas.microsoft.com/office/powerpoint/2010/main" val="134568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60331" y="941729"/>
            <a:ext cx="59046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r>
              <a:rPr lang="ru-RU" sz="3600" b="1" dirty="0">
                <a:ln w="11430"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1. Я занимаюсь спортом: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2348880"/>
            <a:ext cx="67418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ru-RU" sz="32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-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32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не </a:t>
            </a:r>
            <a:r>
              <a:rPr lang="ru-RU" sz="32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более раза в месяц (1)</a:t>
            </a:r>
          </a:p>
          <a:p>
            <a:pPr marL="514350" indent="-514350">
              <a:buFont typeface="+mj-lt"/>
              <a:buAutoNum type="alphaLcParenR"/>
            </a:pPr>
            <a:endParaRPr lang="ru-RU" sz="3200" b="1" dirty="0">
              <a:ln w="10160">
                <a:solidFill>
                  <a:schemeClr val="tx1"/>
                </a:solidFill>
                <a:prstDash val="solid"/>
              </a:ln>
              <a:solidFill>
                <a:srgbClr val="008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ru-RU" sz="32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- обычно раз в неделю (2)</a:t>
            </a:r>
          </a:p>
          <a:p>
            <a:pPr marL="514350" indent="-514350">
              <a:buFont typeface="+mj-lt"/>
              <a:buAutoNum type="alphaLcParenR"/>
            </a:pPr>
            <a:endParaRPr lang="ru-RU" sz="3200" b="1" dirty="0">
              <a:ln w="10160">
                <a:solidFill>
                  <a:schemeClr val="tx1"/>
                </a:solidFill>
                <a:prstDash val="solid"/>
              </a:ln>
              <a:solidFill>
                <a:srgbClr val="008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ru-RU" sz="32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- в среднем два-три раза в неделю (3)</a:t>
            </a:r>
          </a:p>
        </p:txBody>
      </p:sp>
    </p:spTree>
    <p:extLst>
      <p:ext uri="{BB962C8B-B14F-4D97-AF65-F5344CB8AC3E}">
        <p14:creationId xmlns:p14="http://schemas.microsoft.com/office/powerpoint/2010/main" val="25630994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1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124744"/>
            <a:ext cx="698477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11430"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2. Я могу подняться без одышки: </a:t>
            </a:r>
          </a:p>
          <a:p>
            <a:endParaRPr lang="ru-RU" sz="2200" b="1" dirty="0" smtClean="0"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9409" y="2276872"/>
            <a:ext cx="84969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lphaLcParenR"/>
            </a:pPr>
            <a:r>
              <a:rPr lang="ru-RU" sz="32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максимум на один этаж (1)</a:t>
            </a:r>
          </a:p>
          <a:p>
            <a:pPr marL="457200" indent="-457200">
              <a:buFont typeface="+mj-lt"/>
              <a:buAutoNum type="alphaLcParenR"/>
            </a:pPr>
            <a:endParaRPr lang="ru-RU" sz="3200" b="1" dirty="0">
              <a:ln w="10160">
                <a:solidFill>
                  <a:schemeClr val="tx1"/>
                </a:solidFill>
                <a:prstDash val="solid"/>
              </a:ln>
              <a:solidFill>
                <a:srgbClr val="008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  <a:p>
            <a:pPr marL="457200" indent="-457200">
              <a:buFont typeface="+mj-lt"/>
              <a:buAutoNum type="alphaLcParenR"/>
            </a:pPr>
            <a:r>
              <a:rPr lang="ru-RU" sz="32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на два-три этажа (2)</a:t>
            </a:r>
          </a:p>
          <a:p>
            <a:pPr marL="457200" indent="-457200">
              <a:buFont typeface="+mj-lt"/>
              <a:buAutoNum type="alphaLcParenR"/>
            </a:pPr>
            <a:endParaRPr lang="ru-RU" sz="3200" b="1" dirty="0">
              <a:ln w="10160">
                <a:solidFill>
                  <a:schemeClr val="tx1"/>
                </a:solidFill>
                <a:prstDash val="solid"/>
              </a:ln>
              <a:solidFill>
                <a:srgbClr val="008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  <a:p>
            <a:pPr marL="457200" indent="-457200">
              <a:buFont typeface="+mj-lt"/>
              <a:buAutoNum type="alphaLcParenR"/>
            </a:pPr>
            <a:r>
              <a:rPr lang="ru-RU" sz="32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столько этажей, сколько необходимо, потому что я всегда пользуюсь лестницей (3</a:t>
            </a:r>
            <a:r>
              <a:rPr lang="ru-RU" sz="32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)</a:t>
            </a:r>
            <a:endParaRPr lang="ru-RU" sz="3200" b="1" dirty="0">
              <a:ln w="10160">
                <a:solidFill>
                  <a:schemeClr val="tx1"/>
                </a:solidFill>
                <a:prstDash val="solid"/>
              </a:ln>
              <a:solidFill>
                <a:srgbClr val="008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90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1828" y="548680"/>
            <a:ext cx="743655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11430"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3. Такие физические упражнения на выносливость, как бег, езда на велосипеде, продолжительные забеги на лыжах или плавание: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3140968"/>
            <a:ext cx="871296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lphaLcParenR"/>
            </a:pPr>
            <a:r>
              <a:rPr lang="ru-RU" sz="32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не </a:t>
            </a:r>
            <a:r>
              <a:rPr lang="ru-RU" sz="32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интересуют меня (1)</a:t>
            </a:r>
          </a:p>
          <a:p>
            <a:pPr marL="457200" indent="-457200">
              <a:buFont typeface="+mj-lt"/>
              <a:buAutoNum type="alphaLcParenR"/>
            </a:pPr>
            <a:endParaRPr lang="ru-RU" sz="3200" b="1" dirty="0">
              <a:ln w="10160">
                <a:solidFill>
                  <a:schemeClr val="tx1"/>
                </a:solidFill>
                <a:prstDash val="solid"/>
              </a:ln>
              <a:solidFill>
                <a:srgbClr val="008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  <a:p>
            <a:pPr marL="457200" indent="-457200">
              <a:buFont typeface="+mj-lt"/>
              <a:buAutoNum type="alphaLcParenR"/>
            </a:pPr>
            <a:r>
              <a:rPr lang="ru-RU" sz="32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практикуются мной только тогда, когда это необходимо (2)</a:t>
            </a:r>
          </a:p>
          <a:p>
            <a:pPr marL="457200" indent="-457200">
              <a:buFont typeface="+mj-lt"/>
              <a:buAutoNum type="alphaLcParenR"/>
            </a:pPr>
            <a:endParaRPr lang="ru-RU" sz="3200" b="1" dirty="0">
              <a:ln w="10160">
                <a:solidFill>
                  <a:schemeClr val="tx1"/>
                </a:solidFill>
                <a:prstDash val="solid"/>
              </a:ln>
              <a:solidFill>
                <a:srgbClr val="008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  <a:p>
            <a:pPr marL="457200" indent="-457200">
              <a:buFont typeface="+mj-lt"/>
              <a:buAutoNum type="alphaLcParenR"/>
            </a:pPr>
            <a:r>
              <a:rPr lang="ru-RU" sz="32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практикуются мной постоянно (3)</a:t>
            </a:r>
          </a:p>
        </p:txBody>
      </p:sp>
    </p:spTree>
    <p:extLst>
      <p:ext uri="{BB962C8B-B14F-4D97-AF65-F5344CB8AC3E}">
        <p14:creationId xmlns:p14="http://schemas.microsoft.com/office/powerpoint/2010/main" val="11650246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908720"/>
            <a:ext cx="6552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11430"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4. Физические упражнения за рабочим столом: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420888"/>
            <a:ext cx="80648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lphaLcParenR"/>
            </a:pPr>
            <a:r>
              <a:rPr lang="ru-RU" sz="32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это </a:t>
            </a:r>
            <a:r>
              <a:rPr lang="ru-RU" sz="32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чепуха: как это вообще выглядит? </a:t>
            </a:r>
            <a:r>
              <a:rPr lang="ru-RU" sz="32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(1)</a:t>
            </a:r>
          </a:p>
          <a:p>
            <a:pPr marL="514350" indent="-514350">
              <a:buFont typeface="+mj-lt"/>
              <a:buAutoNum type="alphaLcParenR"/>
            </a:pPr>
            <a:endParaRPr lang="ru-RU" sz="3200" b="1" dirty="0">
              <a:ln w="10160">
                <a:solidFill>
                  <a:schemeClr val="tx1"/>
                </a:solidFill>
                <a:prstDash val="solid"/>
              </a:ln>
              <a:solidFill>
                <a:srgbClr val="008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ru-RU" sz="32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знаю о них, хотя редко применяю на практике (2)</a:t>
            </a:r>
          </a:p>
          <a:p>
            <a:pPr marL="514350" indent="-514350">
              <a:buFont typeface="+mj-lt"/>
              <a:buAutoNum type="alphaLcParenR"/>
            </a:pPr>
            <a:endParaRPr lang="ru-RU" sz="3200" b="1" dirty="0">
              <a:ln w="10160">
                <a:solidFill>
                  <a:schemeClr val="tx1"/>
                </a:solidFill>
                <a:prstDash val="solid"/>
              </a:ln>
              <a:solidFill>
                <a:srgbClr val="008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ru-RU" sz="32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выполняю регулярно (3</a:t>
            </a:r>
            <a:r>
              <a:rPr lang="ru-RU" sz="32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)</a:t>
            </a:r>
            <a:endParaRPr lang="ru-RU" sz="3200" b="1" dirty="0">
              <a:ln w="10160">
                <a:solidFill>
                  <a:schemeClr val="tx1"/>
                </a:solidFill>
                <a:prstDash val="solid"/>
              </a:ln>
              <a:solidFill>
                <a:srgbClr val="008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42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2442357"/>
            <a:ext cx="535595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II. </a:t>
            </a:r>
            <a:r>
              <a:rPr lang="ru-RU" sz="60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Питание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972" b="85278" l="7292" r="94271">
                        <a14:backgroundMark x1="49583" y1="48056" x2="51146" y2="45556"/>
                        <a14:backgroundMark x1="50208" y1="48889" x2="51354" y2="50139"/>
                        <a14:backgroundMark x1="86875" y1="61944" x2="86875" y2="61944"/>
                        <a14:backgroundMark x1="87292" y1="55000" x2="87292" y2="55000"/>
                        <a14:backgroundMark x1="60938" y1="47361" x2="60938" y2="473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00" t="20897" r="6155" b="10640"/>
          <a:stretch/>
        </p:blipFill>
        <p:spPr bwMode="auto">
          <a:xfrm>
            <a:off x="13538" y="4293096"/>
            <a:ext cx="4578462" cy="2722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568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836712"/>
            <a:ext cx="5238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5. Еда: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348880"/>
            <a:ext cx="82089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lphaLcParenR"/>
            </a:pPr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latin typeface="Comic Sans MS" pitchFamily="66" charset="0"/>
              </a:rPr>
              <a:t> </a:t>
            </a:r>
            <a:r>
              <a:rPr lang="ru-RU" sz="32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это неизбежное зло (1)</a:t>
            </a:r>
          </a:p>
          <a:p>
            <a:pPr marL="457200" indent="-457200">
              <a:buFont typeface="+mj-lt"/>
              <a:buAutoNum type="alphaLcParenR"/>
            </a:pPr>
            <a:endParaRPr lang="ru-RU" sz="3200" b="1" dirty="0">
              <a:ln w="10160">
                <a:solidFill>
                  <a:schemeClr val="tx1"/>
                </a:solidFill>
                <a:prstDash val="solid"/>
              </a:ln>
              <a:solidFill>
                <a:srgbClr val="008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  <a:p>
            <a:pPr marL="457200" indent="-457200">
              <a:buFont typeface="+mj-lt"/>
              <a:buAutoNum type="alphaLcParenR"/>
            </a:pPr>
            <a:r>
              <a:rPr lang="ru-RU" sz="32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не так уж и важна, однако я все же уделяю внимание витаминам (2)</a:t>
            </a:r>
          </a:p>
          <a:p>
            <a:pPr marL="457200" indent="-457200">
              <a:buFont typeface="+mj-lt"/>
              <a:buAutoNum type="alphaLcParenR"/>
            </a:pPr>
            <a:endParaRPr lang="ru-RU" sz="3200" b="1" dirty="0">
              <a:ln w="10160">
                <a:solidFill>
                  <a:schemeClr val="tx1"/>
                </a:solidFill>
                <a:prstDash val="solid"/>
              </a:ln>
              <a:solidFill>
                <a:srgbClr val="008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  <a:p>
            <a:pPr marL="457200" indent="-457200">
              <a:buFont typeface="+mj-lt"/>
              <a:buAutoNum type="alphaLcParenR"/>
            </a:pPr>
            <a:r>
              <a:rPr lang="ru-RU" sz="32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должна быть вкусной и, прежде всего, здоровой (3)</a:t>
            </a:r>
          </a:p>
        </p:txBody>
      </p:sp>
    </p:spTree>
    <p:extLst>
      <p:ext uri="{BB962C8B-B14F-4D97-AF65-F5344CB8AC3E}">
        <p14:creationId xmlns:p14="http://schemas.microsoft.com/office/powerpoint/2010/main" val="34545163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620688"/>
            <a:ext cx="5832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6. Время приема пищи: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7564" y="2276872"/>
            <a:ext cx="82089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lphaLcParenR"/>
            </a:pPr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наступает тогда, когда я проголодаюсь, нерегулярно (1)</a:t>
            </a:r>
          </a:p>
          <a:p>
            <a:pPr marL="457200" indent="-457200">
              <a:buFont typeface="+mj-lt"/>
              <a:buAutoNum type="alphaLcParenR"/>
            </a:pPr>
            <a:endParaRPr lang="ru-RU" sz="3200" b="1" dirty="0">
              <a:ln w="10160">
                <a:solidFill>
                  <a:schemeClr val="tx1"/>
                </a:solidFill>
                <a:prstDash val="solid"/>
              </a:ln>
              <a:solidFill>
                <a:srgbClr val="008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  <a:p>
            <a:pPr marL="457200" indent="-457200">
              <a:buFont typeface="+mj-lt"/>
              <a:buAutoNum type="alphaLcParenR"/>
            </a:pPr>
            <a:r>
              <a:rPr lang="ru-RU" sz="32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строго определенное, я стараюсь его придерживаться (2)</a:t>
            </a:r>
          </a:p>
        </p:txBody>
      </p:sp>
    </p:spTree>
    <p:extLst>
      <p:ext uri="{BB962C8B-B14F-4D97-AF65-F5344CB8AC3E}">
        <p14:creationId xmlns:p14="http://schemas.microsoft.com/office/powerpoint/2010/main" val="358261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671</Words>
  <Application>Microsoft Office PowerPoint</Application>
  <PresentationFormat>Экран (4:3)</PresentationFormat>
  <Paragraphs>102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media</dc:creator>
  <cp:lastModifiedBy>media</cp:lastModifiedBy>
  <cp:revision>33</cp:revision>
  <dcterms:created xsi:type="dcterms:W3CDTF">2012-11-12T10:02:36Z</dcterms:created>
  <dcterms:modified xsi:type="dcterms:W3CDTF">2017-11-21T08:17:24Z</dcterms:modified>
</cp:coreProperties>
</file>