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1" autoAdjust="0"/>
    <p:restoredTop sz="94660"/>
  </p:normalViewPr>
  <p:slideViewPr>
    <p:cSldViewPr snapToGrid="0">
      <p:cViewPr>
        <p:scale>
          <a:sx n="89" d="100"/>
          <a:sy n="89" d="100"/>
        </p:scale>
        <p:origin x="-488" y="-8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CCB72A1-ECE2-4315-85E4-EB16D07EA994}" type="datetimeFigureOut">
              <a:rPr lang="ru-RU" smtClean="0"/>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E59DBB-97A1-4457-B1F1-FDD46E02A4E0}" type="slidenum">
              <a:rPr lang="ru-RU" smtClean="0"/>
              <a:t>‹#›</a:t>
            </a:fld>
            <a:endParaRPr lang="ru-RU"/>
          </a:p>
        </p:txBody>
      </p:sp>
    </p:spTree>
    <p:extLst>
      <p:ext uri="{BB962C8B-B14F-4D97-AF65-F5344CB8AC3E}">
        <p14:creationId xmlns:p14="http://schemas.microsoft.com/office/powerpoint/2010/main" val="344844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CB72A1-ECE2-4315-85E4-EB16D07EA994}" type="datetimeFigureOut">
              <a:rPr lang="ru-RU" smtClean="0"/>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E59DBB-97A1-4457-B1F1-FDD46E02A4E0}" type="slidenum">
              <a:rPr lang="ru-RU" smtClean="0"/>
              <a:t>‹#›</a:t>
            </a:fld>
            <a:endParaRPr lang="ru-RU"/>
          </a:p>
        </p:txBody>
      </p:sp>
    </p:spTree>
    <p:extLst>
      <p:ext uri="{BB962C8B-B14F-4D97-AF65-F5344CB8AC3E}">
        <p14:creationId xmlns:p14="http://schemas.microsoft.com/office/powerpoint/2010/main" val="287360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CB72A1-ECE2-4315-85E4-EB16D07EA994}" type="datetimeFigureOut">
              <a:rPr lang="ru-RU" smtClean="0"/>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E59DBB-97A1-4457-B1F1-FDD46E02A4E0}" type="slidenum">
              <a:rPr lang="ru-RU" smtClean="0"/>
              <a:t>‹#›</a:t>
            </a:fld>
            <a:endParaRPr lang="ru-RU"/>
          </a:p>
        </p:txBody>
      </p:sp>
    </p:spTree>
    <p:extLst>
      <p:ext uri="{BB962C8B-B14F-4D97-AF65-F5344CB8AC3E}">
        <p14:creationId xmlns:p14="http://schemas.microsoft.com/office/powerpoint/2010/main" val="253089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CB72A1-ECE2-4315-85E4-EB16D07EA994}" type="datetimeFigureOut">
              <a:rPr lang="ru-RU" smtClean="0"/>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E59DBB-97A1-4457-B1F1-FDD46E02A4E0}" type="slidenum">
              <a:rPr lang="ru-RU" smtClean="0"/>
              <a:t>‹#›</a:t>
            </a:fld>
            <a:endParaRPr lang="ru-RU"/>
          </a:p>
        </p:txBody>
      </p:sp>
    </p:spTree>
    <p:extLst>
      <p:ext uri="{BB962C8B-B14F-4D97-AF65-F5344CB8AC3E}">
        <p14:creationId xmlns:p14="http://schemas.microsoft.com/office/powerpoint/2010/main" val="333049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CB72A1-ECE2-4315-85E4-EB16D07EA994}" type="datetimeFigureOut">
              <a:rPr lang="ru-RU" smtClean="0"/>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E59DBB-97A1-4457-B1F1-FDD46E02A4E0}" type="slidenum">
              <a:rPr lang="ru-RU" smtClean="0"/>
              <a:t>‹#›</a:t>
            </a:fld>
            <a:endParaRPr lang="ru-RU"/>
          </a:p>
        </p:txBody>
      </p:sp>
    </p:spTree>
    <p:extLst>
      <p:ext uri="{BB962C8B-B14F-4D97-AF65-F5344CB8AC3E}">
        <p14:creationId xmlns:p14="http://schemas.microsoft.com/office/powerpoint/2010/main" val="32664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CCB72A1-ECE2-4315-85E4-EB16D07EA994}" type="datetimeFigureOut">
              <a:rPr lang="ru-RU" smtClean="0"/>
              <a:t>27.10.2022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E59DBB-97A1-4457-B1F1-FDD46E02A4E0}" type="slidenum">
              <a:rPr lang="ru-RU" smtClean="0"/>
              <a:t>‹#›</a:t>
            </a:fld>
            <a:endParaRPr lang="ru-RU"/>
          </a:p>
        </p:txBody>
      </p:sp>
    </p:spTree>
    <p:extLst>
      <p:ext uri="{BB962C8B-B14F-4D97-AF65-F5344CB8AC3E}">
        <p14:creationId xmlns:p14="http://schemas.microsoft.com/office/powerpoint/2010/main" val="161051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CCB72A1-ECE2-4315-85E4-EB16D07EA994}" type="datetimeFigureOut">
              <a:rPr lang="ru-RU" smtClean="0"/>
              <a:t>27.10.2022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BE59DBB-97A1-4457-B1F1-FDD46E02A4E0}" type="slidenum">
              <a:rPr lang="ru-RU" smtClean="0"/>
              <a:t>‹#›</a:t>
            </a:fld>
            <a:endParaRPr lang="ru-RU"/>
          </a:p>
        </p:txBody>
      </p:sp>
    </p:spTree>
    <p:extLst>
      <p:ext uri="{BB962C8B-B14F-4D97-AF65-F5344CB8AC3E}">
        <p14:creationId xmlns:p14="http://schemas.microsoft.com/office/powerpoint/2010/main" val="349954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CCB72A1-ECE2-4315-85E4-EB16D07EA994}" type="datetimeFigureOut">
              <a:rPr lang="ru-RU" smtClean="0"/>
              <a:t>27.10.2022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BE59DBB-97A1-4457-B1F1-FDD46E02A4E0}" type="slidenum">
              <a:rPr lang="ru-RU" smtClean="0"/>
              <a:t>‹#›</a:t>
            </a:fld>
            <a:endParaRPr lang="ru-RU"/>
          </a:p>
        </p:txBody>
      </p:sp>
    </p:spTree>
    <p:extLst>
      <p:ext uri="{BB962C8B-B14F-4D97-AF65-F5344CB8AC3E}">
        <p14:creationId xmlns:p14="http://schemas.microsoft.com/office/powerpoint/2010/main" val="420977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B72A1-ECE2-4315-85E4-EB16D07EA994}" type="datetimeFigureOut">
              <a:rPr lang="ru-RU" smtClean="0"/>
              <a:t>27.10.2022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BE59DBB-97A1-4457-B1F1-FDD46E02A4E0}" type="slidenum">
              <a:rPr lang="ru-RU" smtClean="0"/>
              <a:t>‹#›</a:t>
            </a:fld>
            <a:endParaRPr lang="ru-RU"/>
          </a:p>
        </p:txBody>
      </p:sp>
    </p:spTree>
    <p:extLst>
      <p:ext uri="{BB962C8B-B14F-4D97-AF65-F5344CB8AC3E}">
        <p14:creationId xmlns:p14="http://schemas.microsoft.com/office/powerpoint/2010/main" val="36643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CB72A1-ECE2-4315-85E4-EB16D07EA994}" type="datetimeFigureOut">
              <a:rPr lang="ru-RU" smtClean="0"/>
              <a:t>27.10.2022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E59DBB-97A1-4457-B1F1-FDD46E02A4E0}" type="slidenum">
              <a:rPr lang="ru-RU" smtClean="0"/>
              <a:t>‹#›</a:t>
            </a:fld>
            <a:endParaRPr lang="ru-RU"/>
          </a:p>
        </p:txBody>
      </p:sp>
    </p:spTree>
    <p:extLst>
      <p:ext uri="{BB962C8B-B14F-4D97-AF65-F5344CB8AC3E}">
        <p14:creationId xmlns:p14="http://schemas.microsoft.com/office/powerpoint/2010/main" val="3077645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CB72A1-ECE2-4315-85E4-EB16D07EA994}" type="datetimeFigureOut">
              <a:rPr lang="ru-RU" smtClean="0"/>
              <a:t>27.10.2022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E59DBB-97A1-4457-B1F1-FDD46E02A4E0}" type="slidenum">
              <a:rPr lang="ru-RU" smtClean="0"/>
              <a:t>‹#›</a:t>
            </a:fld>
            <a:endParaRPr lang="ru-RU"/>
          </a:p>
        </p:txBody>
      </p:sp>
    </p:spTree>
    <p:extLst>
      <p:ext uri="{BB962C8B-B14F-4D97-AF65-F5344CB8AC3E}">
        <p14:creationId xmlns:p14="http://schemas.microsoft.com/office/powerpoint/2010/main" val="317039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20000"/>
                <a:lumOff val="80000"/>
              </a:schemeClr>
            </a:gs>
            <a:gs pos="83000">
              <a:schemeClr val="accent1">
                <a:lumMod val="20000"/>
                <a:lumOff val="8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B72A1-ECE2-4315-85E4-EB16D07EA994}" type="datetimeFigureOut">
              <a:rPr lang="ru-RU" smtClean="0"/>
              <a:t>27.10.2022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59DBB-97A1-4457-B1F1-FDD46E02A4E0}" type="slidenum">
              <a:rPr lang="ru-RU" smtClean="0"/>
              <a:t>‹#›</a:t>
            </a:fld>
            <a:endParaRPr lang="ru-RU"/>
          </a:p>
        </p:txBody>
      </p:sp>
    </p:spTree>
    <p:extLst>
      <p:ext uri="{BB962C8B-B14F-4D97-AF65-F5344CB8AC3E}">
        <p14:creationId xmlns:p14="http://schemas.microsoft.com/office/powerpoint/2010/main" val="1099145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987" y="126590"/>
            <a:ext cx="11936361" cy="1569660"/>
          </a:xfrm>
          <a:prstGeom prst="rect">
            <a:avLst/>
          </a:prstGeom>
          <a:noFill/>
        </p:spPr>
        <p:txBody>
          <a:bodyPr wrap="square" rtlCol="0">
            <a:spAutoFit/>
          </a:bodyPr>
          <a:lstStyle/>
          <a:p>
            <a:pPr algn="ctr"/>
            <a:r>
              <a:rPr lang="ru-RU" sz="4800" b="1" dirty="0" smtClean="0">
                <a:solidFill>
                  <a:srgbClr val="C00000"/>
                </a:solidFill>
                <a:latin typeface="Monotype Corsiva" panose="03010101010201010101" pitchFamily="66" charset="0"/>
              </a:rPr>
              <a:t>Законотворческая деятельность                              Петра Великого</a:t>
            </a:r>
            <a:endParaRPr lang="ru-RU" sz="4800" b="1" dirty="0">
              <a:solidFill>
                <a:srgbClr val="C00000"/>
              </a:solidFill>
              <a:latin typeface="Monotype Corsiva" panose="03010101010201010101" pitchFamily="66" charset="0"/>
            </a:endParaRPr>
          </a:p>
        </p:txBody>
      </p:sp>
      <p:pic>
        <p:nvPicPr>
          <p:cNvPr id="1026" name="Picture 2" descr="https://avatars.dzeninfra.ru/get-zen_doc/1567436/pub_6144b967d803fc373fe289c5_6144b9ed9d150d61205aa304/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9171" y="2280544"/>
            <a:ext cx="3213989" cy="4021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72784" y="1670856"/>
            <a:ext cx="5826765" cy="369332"/>
          </a:xfrm>
          <a:prstGeom prst="rect">
            <a:avLst/>
          </a:prstGeom>
          <a:noFill/>
        </p:spPr>
        <p:txBody>
          <a:bodyPr wrap="square" rtlCol="0">
            <a:spAutoFit/>
          </a:bodyPr>
          <a:lstStyle/>
          <a:p>
            <a:r>
              <a:rPr lang="ru-RU" dirty="0" smtClean="0"/>
              <a:t> </a:t>
            </a:r>
            <a:r>
              <a:rPr lang="ru-RU" dirty="0" smtClean="0">
                <a:latin typeface="Mon Amour Two" panose="02000607020000020004" pitchFamily="2" charset="0"/>
              </a:rPr>
              <a:t>К 350-летию со дня рождения Петра Первого</a:t>
            </a:r>
            <a:r>
              <a:rPr lang="en-US" dirty="0" smtClean="0">
                <a:latin typeface="Mon Amour Two" panose="02000607020000020004" pitchFamily="2" charset="0"/>
              </a:rPr>
              <a:t> </a:t>
            </a:r>
            <a:r>
              <a:rPr lang="ru-RU" dirty="0" smtClean="0">
                <a:latin typeface="Mon Amour Two" panose="02000607020000020004" pitchFamily="2" charset="0"/>
              </a:rPr>
              <a:t> </a:t>
            </a:r>
            <a:endParaRPr lang="ru-RU" dirty="0">
              <a:latin typeface="Mon Amour Two" panose="02000607020000020004" pitchFamily="2" charset="0"/>
            </a:endParaRPr>
          </a:p>
        </p:txBody>
      </p:sp>
    </p:spTree>
    <p:extLst>
      <p:ext uri="{BB962C8B-B14F-4D97-AF65-F5344CB8AC3E}">
        <p14:creationId xmlns:p14="http://schemas.microsoft.com/office/powerpoint/2010/main" val="3597071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94926" y="-143355"/>
            <a:ext cx="6442149" cy="838243"/>
          </a:xfrm>
          <a:prstGeom prst="rect">
            <a:avLst/>
          </a:prstGeom>
        </p:spPr>
        <p:txBody>
          <a:bodyPr wrap="none">
            <a:spAutoFit/>
          </a:bodyPr>
          <a:lstStyle/>
          <a:p>
            <a:pPr indent="253365" algn="ctr">
              <a:lnSpc>
                <a:spcPct val="150000"/>
              </a:lnSpc>
              <a:spcAft>
                <a:spcPts val="800"/>
              </a:spcAft>
              <a:tabLst>
                <a:tab pos="90170" algn="l"/>
              </a:tabLst>
            </a:pPr>
            <a:r>
              <a:rPr lang="ru-RU" sz="3600" b="1" i="1" dirty="0" smtClean="0">
                <a:solidFill>
                  <a:srgbClr val="7030A0"/>
                </a:solidFill>
                <a:effectLst/>
                <a:latin typeface="Palatino Linotype" panose="02040502050505030304" pitchFamily="18" charset="0"/>
                <a:ea typeface="Calibri" panose="020F0502020204030204" pitchFamily="34" charset="0"/>
                <a:cs typeface="Times New Roman" panose="02020603050405020304" pitchFamily="18" charset="0"/>
              </a:rPr>
              <a:t>Внедряя европейскую моду.</a:t>
            </a:r>
            <a:endParaRPr lang="ru-RU" sz="3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80813" y="2475927"/>
            <a:ext cx="12011187" cy="424731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indent="253365">
              <a:lnSpc>
                <a:spcPct val="150000"/>
              </a:lnSpc>
              <a:spcAft>
                <a:spcPts val="800"/>
              </a:spcAft>
              <a:tabLst>
                <a:tab pos="90170" algn="l"/>
              </a:tabLst>
            </a:pPr>
            <a:r>
              <a:rPr lang="ru-RU" dirty="0" smtClean="0">
                <a:effectLst/>
                <a:latin typeface="Palatino Linotype" panose="02040502050505030304" pitchFamily="18" charset="0"/>
                <a:ea typeface="Calibri" panose="020F0502020204030204" pitchFamily="34" charset="0"/>
                <a:cs typeface="Times New Roman" panose="02020603050405020304" pitchFamily="18" charset="0"/>
              </a:rPr>
              <a:t>29 августа 1698 года вышел знаменитый указ Петра I </a:t>
            </a:r>
            <a:r>
              <a:rPr lang="ru-RU" b="1" dirty="0" smtClean="0">
                <a:effectLst/>
                <a:latin typeface="Palatino Linotype" panose="02040502050505030304" pitchFamily="18" charset="0"/>
                <a:ea typeface="Calibri" panose="020F0502020204030204" pitchFamily="34" charset="0"/>
                <a:cs typeface="Times New Roman" panose="02020603050405020304" pitchFamily="18" charset="0"/>
              </a:rPr>
              <a:t>«О ношении немецкого платья, о </a:t>
            </a:r>
            <a:r>
              <a:rPr lang="ru-RU" b="1" dirty="0" err="1" smtClean="0">
                <a:effectLst/>
                <a:latin typeface="Palatino Linotype" panose="02040502050505030304" pitchFamily="18" charset="0"/>
                <a:ea typeface="Calibri" panose="020F0502020204030204" pitchFamily="34" charset="0"/>
                <a:cs typeface="Times New Roman" panose="02020603050405020304" pitchFamily="18" charset="0"/>
              </a:rPr>
              <a:t>бритии</a:t>
            </a:r>
            <a:r>
              <a:rPr lang="ru-RU" b="1" dirty="0" smtClean="0">
                <a:effectLst/>
                <a:latin typeface="Palatino Linotype" panose="02040502050505030304" pitchFamily="18" charset="0"/>
                <a:ea typeface="Calibri" panose="020F0502020204030204" pitchFamily="34" charset="0"/>
                <a:cs typeface="Times New Roman" panose="02020603050405020304" pitchFamily="18" charset="0"/>
              </a:rPr>
              <a:t> бород и усов, о хождении раскольникам в указанном для них одеянии»</a:t>
            </a:r>
            <a:r>
              <a:rPr lang="ru-RU" dirty="0" smtClean="0">
                <a:effectLst/>
                <a:latin typeface="Palatino Linotype" panose="02040502050505030304" pitchFamily="18" charset="0"/>
                <a:ea typeface="Calibri" panose="020F0502020204030204" pitchFamily="34" charset="0"/>
                <a:cs typeface="Times New Roman" panose="02020603050405020304" pitchFamily="18" charset="0"/>
              </a:rPr>
              <a:t>.  В 1705 году был обнародован указ </a:t>
            </a:r>
            <a:r>
              <a:rPr lang="ru-RU" b="1" dirty="0" smtClean="0">
                <a:effectLst/>
                <a:latin typeface="Palatino Linotype" panose="02040502050505030304" pitchFamily="18" charset="0"/>
                <a:ea typeface="Calibri" panose="020F0502020204030204" pitchFamily="34" charset="0"/>
                <a:cs typeface="Times New Roman" panose="02020603050405020304" pitchFamily="18" charset="0"/>
              </a:rPr>
              <a:t>«О бритье бород и усов всякого чина людям, </a:t>
            </a:r>
            <a:r>
              <a:rPr lang="ru-RU" b="1" dirty="0" err="1" smtClean="0">
                <a:effectLst/>
                <a:latin typeface="Palatino Linotype" panose="02040502050505030304" pitchFamily="18" charset="0"/>
                <a:ea typeface="Calibri" panose="020F0502020204030204" pitchFamily="34" charset="0"/>
                <a:cs typeface="Times New Roman" panose="02020603050405020304" pitchFamily="18" charset="0"/>
              </a:rPr>
              <a:t>кромя</a:t>
            </a:r>
            <a:r>
              <a:rPr lang="ru-RU" b="1" dirty="0" smtClean="0">
                <a:effectLst/>
                <a:latin typeface="Palatino Linotype" panose="02040502050505030304" pitchFamily="18" charset="0"/>
                <a:ea typeface="Calibri" panose="020F0502020204030204" pitchFamily="34" charset="0"/>
                <a:cs typeface="Times New Roman" panose="02020603050405020304" pitchFamily="18" charset="0"/>
              </a:rPr>
              <a:t> попов и дьяконов, о взятии пошлин с тех, которые его исполнять не захотят, и о выдаче заплатившим пошлину знаков»</a:t>
            </a:r>
            <a:r>
              <a:rPr lang="ru-RU" dirty="0" smtClean="0">
                <a:effectLst/>
                <a:latin typeface="Palatino Linotype" panose="02040502050505030304" pitchFamily="18" charset="0"/>
                <a:ea typeface="Calibri" panose="020F0502020204030204" pitchFamily="34" charset="0"/>
                <a:cs typeface="Times New Roman" panose="02020603050405020304" pitchFamily="18" charset="0"/>
              </a:rPr>
              <a:t>. Протестующие вынуждены были со временем покориться, так как в противном случае их ждал огромный налог. Кроме того, был введен специальный </a:t>
            </a:r>
            <a:r>
              <a:rPr lang="ru-RU" b="1" dirty="0" err="1" smtClean="0">
                <a:effectLst/>
                <a:latin typeface="Palatino Linotype" panose="02040502050505030304" pitchFamily="18" charset="0"/>
                <a:ea typeface="Calibri" panose="020F0502020204030204" pitchFamily="34" charset="0"/>
                <a:cs typeface="Times New Roman" panose="02020603050405020304" pitchFamily="18" charset="0"/>
              </a:rPr>
              <a:t>бородовой</a:t>
            </a:r>
            <a:r>
              <a:rPr lang="ru-RU" b="1" dirty="0" smtClean="0">
                <a:effectLst/>
                <a:latin typeface="Palatino Linotype" panose="02040502050505030304" pitchFamily="18" charset="0"/>
                <a:ea typeface="Calibri" panose="020F0502020204030204" pitchFamily="34" charset="0"/>
                <a:cs typeface="Times New Roman" panose="02020603050405020304" pitchFamily="18" charset="0"/>
              </a:rPr>
              <a:t> знак</a:t>
            </a:r>
            <a:r>
              <a:rPr lang="ru-RU" dirty="0" smtClean="0">
                <a:effectLst/>
                <a:latin typeface="Palatino Linotype" panose="02040502050505030304" pitchFamily="18" charset="0"/>
                <a:ea typeface="Calibri" panose="020F0502020204030204" pitchFamily="34" charset="0"/>
                <a:cs typeface="Times New Roman" panose="02020603050405020304" pitchFamily="18" charset="0"/>
              </a:rPr>
              <a:t>, который представлял собой металлический жетон, который выдавался после уплаты особой пошлины за право носить бороду. На жетоне были выбиты две надписи: на одной стороне — «Деньги взяты», на другой — «Борода — лишняя тягота». Пошлина была настолько велика, что желающим сохранить свою бороду приходилось сильно раскошелиться.  Крестьянин у себя в деревне носил бороду даром, но при въезде в город, как и при выезде, платил за нее 1 копейку (2 деньги). </a:t>
            </a:r>
            <a:endParaRPr lang="ru-RU"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https://static.raritetus.ru/storage/lots/rarecoins/95/30/206676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4254" y="764726"/>
            <a:ext cx="3138351" cy="153648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avatars.dzeninfra.ru/get-zen_doc/1616946/pub_5dbcae5de6cb9b00b129e060_5dc2cbe70ce57b00af4af33c/scale_1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6644" y="764726"/>
            <a:ext cx="2311777" cy="164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227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99293" y="0"/>
            <a:ext cx="7069564" cy="838243"/>
          </a:xfrm>
          <a:prstGeom prst="rect">
            <a:avLst/>
          </a:prstGeom>
        </p:spPr>
        <p:txBody>
          <a:bodyPr wrap="none">
            <a:spAutoFit/>
          </a:bodyPr>
          <a:lstStyle/>
          <a:p>
            <a:pPr algn="ctr">
              <a:lnSpc>
                <a:spcPct val="150000"/>
              </a:lnSpc>
              <a:spcAft>
                <a:spcPts val="750"/>
              </a:spcAft>
              <a:tabLst>
                <a:tab pos="90170" algn="l"/>
              </a:tabLst>
            </a:pPr>
            <a:r>
              <a:rPr lang="ru-RU" sz="3600" b="1" i="1" dirty="0" smtClean="0">
                <a:solidFill>
                  <a:srgbClr val="7030A0"/>
                </a:solidFill>
                <a:effectLst/>
                <a:latin typeface="Palatino Linotype" panose="02040502050505030304" pitchFamily="18" charset="0"/>
                <a:ea typeface="Calibri" panose="020F0502020204030204" pitchFamily="34" charset="0"/>
                <a:cs typeface="Times New Roman" panose="02020603050405020304" pitchFamily="18" charset="0"/>
              </a:rPr>
              <a:t>В борьбе с людскими пороками.</a:t>
            </a:r>
            <a:endParaRPr lang="ru-RU" sz="3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216158" y="1148209"/>
            <a:ext cx="5673198" cy="53553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 </a:t>
            </a:r>
            <a:r>
              <a:rPr lang="ru-RU" dirty="0" smtClean="0">
                <a:latin typeface="Palatino Linotype" panose="02040502050505030304" pitchFamily="18" charset="0"/>
              </a:rPr>
              <a:t>К борьбе с пьянством своих подданных владыка в 1714 году приступил с присущим ему юмором. Он придумал «награждать» неисправимых  медалями. Для ее создания использовался чугун, даже без цепи подобное изделие весило около 7 кг или даже чуть больше. Награда вручалась в полицейском участке. Ее водружали на шею, используя цепи. Причем надежно закрепляли, исключая самостоятельное снятие. Награжденный пьяница должен был проходить в таком виде на протяжении недели. </a:t>
            </a:r>
          </a:p>
          <a:p>
            <a:r>
              <a:rPr lang="ru-RU" dirty="0" smtClean="0">
                <a:latin typeface="Palatino Linotype" panose="02040502050505030304" pitchFamily="18" charset="0"/>
              </a:rPr>
              <a:t>Во времена Петра фальшивомонетчики работали на государственных монетных дворах в качестве наказания. Их вычисляли по наличию у него «до одного рубля пяти алтын серебряных денег одной чеканки». В те времена даже государственные монетные дворы не могли выпускать единообразные деньги. А те, у кото они были — стопроцентный фальшивомонетчик.</a:t>
            </a:r>
          </a:p>
        </p:txBody>
      </p:sp>
      <p:pic>
        <p:nvPicPr>
          <p:cNvPr id="10242" name="Picture 2" descr="Кто был первым фальшивомонетчиком Рус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936" y="2988120"/>
            <a:ext cx="4664168" cy="35154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avatars.mds.yandex.net/get-altay/3912953/2a00000175bd08d95093bb1176a0bd1c7c93/XX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8857" y="552722"/>
            <a:ext cx="2481775" cy="272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46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09780" y="0"/>
            <a:ext cx="4276492" cy="838243"/>
          </a:xfrm>
          <a:prstGeom prst="rect">
            <a:avLst/>
          </a:prstGeom>
        </p:spPr>
        <p:txBody>
          <a:bodyPr wrap="none">
            <a:spAutoFit/>
          </a:bodyPr>
          <a:lstStyle/>
          <a:p>
            <a:pPr indent="253365" algn="ctr">
              <a:lnSpc>
                <a:spcPct val="150000"/>
              </a:lnSpc>
              <a:spcAft>
                <a:spcPts val="800"/>
              </a:spcAft>
              <a:tabLst>
                <a:tab pos="90170" algn="l"/>
              </a:tabLst>
            </a:pPr>
            <a:r>
              <a:rPr lang="ru-RU" sz="3600" b="1" i="1" dirty="0" smtClean="0">
                <a:solidFill>
                  <a:srgbClr val="7030A0"/>
                </a:solidFill>
                <a:effectLst/>
                <a:latin typeface="Palatino Linotype" panose="02040502050505030304" pitchFamily="18" charset="0"/>
                <a:ea typeface="Calibri" panose="020F0502020204030204" pitchFamily="34" charset="0"/>
                <a:cs typeface="Times New Roman" panose="02020603050405020304" pitchFamily="18" charset="0"/>
              </a:rPr>
              <a:t>О празднованиях.</a:t>
            </a:r>
            <a:endParaRPr lang="ru-RU" sz="3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59929" y="1035412"/>
            <a:ext cx="7299702" cy="55944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253365">
              <a:lnSpc>
                <a:spcPct val="150000"/>
              </a:lnSpc>
              <a:spcAft>
                <a:spcPts val="800"/>
              </a:spcAft>
              <a:tabLst>
                <a:tab pos="90170" algn="l"/>
              </a:tabLst>
            </a:pPr>
            <a:r>
              <a:rPr lang="ru-RU" sz="1600" dirty="0"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25 ноября 1718 года Пётр I издал указ </a:t>
            </a:r>
            <a:r>
              <a:rPr lang="ru-RU" sz="1600" b="1" dirty="0"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об ассамблеях</a:t>
            </a:r>
            <a:r>
              <a:rPr lang="ru-RU" sz="1600" dirty="0"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который произвел коренной перелом в области развлечений городского населения. Вход на ассамблею должен был быть доступен каждому прилично одетому человеку, за исключением слуг и крестьян. </a:t>
            </a:r>
            <a:r>
              <a:rPr lang="ru-RU" sz="1600" b="1" dirty="0"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Женщины впервые получили право посещать общественные собрания</a:t>
            </a:r>
            <a:r>
              <a:rPr lang="ru-RU" sz="1600" dirty="0"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Люди женатые обязательно приходили с женами и взрослыми </a:t>
            </a:r>
            <a:r>
              <a:rPr lang="ru-RU" sz="1600" dirty="0" err="1"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дочерьми</a:t>
            </a:r>
            <a:r>
              <a:rPr lang="ru-RU" sz="1600" dirty="0"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a:t>
            </a:r>
            <a:r>
              <a:rPr lang="ru-RU"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600" dirty="0"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a:r>
            <a:br>
              <a:rPr lang="ru-RU" sz="1600" dirty="0"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br>
            <a:r>
              <a:rPr lang="ru-RU" sz="1600" dirty="0"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Ассамблеи давались по очереди всеми придворными. Иногда Петр сам решал, в чьем доме следует собраться. О дне ассамблеи глашатаи извещали барабанным боем, а на всех перекрестках о том развешивали объявления. Среди гостей рядом с вельможами и чиновниками можно было увидеть и состоятельных купцов, и духовенство, и ремесленников, и матросов. На ассамблеях играл духовой оркестр, состоящий из труб, фаготов, гобоев, валторн и литавр, к которым иногда присоединялись и скрипки. Непривычную еще к танцам русскую публику усердно учили пленные шведские офицеры и жительницы Немецкой слободы.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https://i.pinimg.com/originals/93/8e/db/938edb641cbb1d44d2c7c23cdeb640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6123" y="2603715"/>
            <a:ext cx="4422309" cy="2851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68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656" y="233641"/>
            <a:ext cx="5594888" cy="632480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50000"/>
              </a:lnSpc>
              <a:spcAft>
                <a:spcPts val="800"/>
              </a:spcAft>
              <a:tabLst>
                <a:tab pos="90170" algn="l"/>
              </a:tabLst>
            </a:pPr>
            <a:r>
              <a:rPr lang="ru-RU" sz="1400" dirty="0">
                <a:solidFill>
                  <a:srgbClr val="222222"/>
                </a:solidFill>
                <a:latin typeface="Palatino Linotype" panose="02040502050505030304" pitchFamily="18" charset="0"/>
                <a:ea typeface="Calibri" panose="020F0502020204030204" pitchFamily="34" charset="0"/>
                <a:cs typeface="Times New Roman" panose="02020603050405020304" pitchFamily="18" charset="0"/>
              </a:rPr>
              <a:t> </a:t>
            </a:r>
            <a:r>
              <a:rPr lang="ru-RU" b="1" dirty="0">
                <a:solidFill>
                  <a:srgbClr val="222222"/>
                </a:solidFill>
                <a:latin typeface="Palatino Linotype" panose="02040502050505030304" pitchFamily="18" charset="0"/>
                <a:ea typeface="Calibri" panose="020F0502020204030204" pitchFamily="34" charset="0"/>
                <a:cs typeface="Times New Roman" panose="02020603050405020304" pitchFamily="18" charset="0"/>
              </a:rPr>
              <a:t>15 декабря 1699</a:t>
            </a:r>
            <a:r>
              <a:rPr lang="ru-RU" dirty="0">
                <a:solidFill>
                  <a:srgbClr val="222222"/>
                </a:solidFill>
                <a:latin typeface="Palatino Linotype" panose="02040502050505030304" pitchFamily="18" charset="0"/>
                <a:ea typeface="Calibri" panose="020F0502020204030204" pitchFamily="34" charset="0"/>
                <a:cs typeface="Times New Roman" panose="02020603050405020304" pitchFamily="18" charset="0"/>
              </a:rPr>
              <a:t> года царь издал Указ, в соответствии с которым счёт годам стали вести в соответствии с общепринятым за рубежом календарём, введённым в употребление ещё римским императором Юлием Цезарем. Таким образом, 1 января Россия вместе со всем цивилизованным миром вступила не в 7208 год от Сотворения мира, а в 1700-й от Рождества Христова</a:t>
            </a:r>
            <a:r>
              <a:rPr lang="ru-RU" dirty="0" smtClean="0">
                <a:solidFill>
                  <a:srgbClr val="222222"/>
                </a:solidFill>
                <a:latin typeface="Palatino Linotype" panose="02040502050505030304" pitchFamily="18" charset="0"/>
                <a:ea typeface="Calibri" panose="020F0502020204030204" pitchFamily="34" charset="0"/>
                <a:cs typeface="Times New Roman" panose="02020603050405020304" pitchFamily="18" charset="0"/>
              </a:rPr>
              <a:t>. </a:t>
            </a:r>
            <a:r>
              <a:rPr lang="ru-RU" dirty="0">
                <a:solidFill>
                  <a:srgbClr val="222222"/>
                </a:solidFill>
                <a:latin typeface="Palatino Linotype" panose="02040502050505030304" pitchFamily="18" charset="0"/>
                <a:ea typeface="Calibri" panose="020F0502020204030204" pitchFamily="34" charset="0"/>
                <a:cs typeface="Times New Roman" panose="02020603050405020304" pitchFamily="18" charset="0"/>
              </a:rPr>
              <a:t>Тогда же вышел и Указ Петра 1 о праздновании Нового года в первый день января, а не в сентябре, как это было прежде. Одним из нововведений стал и обычай украшать дома новогодними ёлками.</a:t>
            </a:r>
            <a:r>
              <a:rPr lang="ru-RU"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rgbClr val="222222"/>
                </a:solidFill>
                <a:latin typeface="Palatino Linotype" panose="02040502050505030304" pitchFamily="18" charset="0"/>
                <a:ea typeface="Calibri" panose="020F0502020204030204" pitchFamily="34" charset="0"/>
                <a:cs typeface="Times New Roman" panose="02020603050405020304" pitchFamily="18" charset="0"/>
              </a:rPr>
              <a:t>Петр </a:t>
            </a:r>
            <a:r>
              <a:rPr lang="ru-RU" dirty="0">
                <a:solidFill>
                  <a:srgbClr val="222222"/>
                </a:solidFill>
                <a:latin typeface="Palatino Linotype" panose="02040502050505030304" pitchFamily="18" charset="0"/>
                <a:ea typeface="Calibri" panose="020F0502020204030204" pitchFamily="34" charset="0"/>
                <a:cs typeface="Times New Roman" panose="02020603050405020304" pitchFamily="18" charset="0"/>
              </a:rPr>
              <a:t>I понимал, что нужно создать новый институт общества, стоящий как бы над Правительствующим </a:t>
            </a:r>
            <a:r>
              <a:rPr lang="ru-RU" dirty="0" smtClean="0">
                <a:solidFill>
                  <a:srgbClr val="222222"/>
                </a:solidFill>
                <a:latin typeface="Palatino Linotype" panose="02040502050505030304" pitchFamily="18" charset="0"/>
                <a:ea typeface="Calibri" panose="020F0502020204030204" pitchFamily="34" charset="0"/>
                <a:cs typeface="Times New Roman" panose="02020603050405020304" pitchFamily="18" charset="0"/>
              </a:rPr>
              <a:t> </a:t>
            </a:r>
            <a:endParaRPr lang="ru-RU" dirty="0"/>
          </a:p>
        </p:txBody>
      </p:sp>
      <p:pic>
        <p:nvPicPr>
          <p:cNvPr id="11268" name="Picture 4" descr="https://mtdata.ru/u25/photoD887/20996584808-0/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436" y="1127650"/>
            <a:ext cx="6406544" cy="437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655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9459" y="141422"/>
            <a:ext cx="7858125" cy="1569660"/>
          </a:xfrm>
          <a:prstGeom prst="rect">
            <a:avLst/>
          </a:prstGeom>
          <a:noFill/>
        </p:spPr>
        <p:txBody>
          <a:bodyPr wrap="square" rtlCol="0">
            <a:spAutoFit/>
          </a:bodyPr>
          <a:lstStyle/>
          <a:p>
            <a:pPr algn="ctr"/>
            <a:r>
              <a:rPr lang="ru-RU" sz="4800" b="1" dirty="0">
                <a:solidFill>
                  <a:srgbClr val="C00000"/>
                </a:solidFill>
                <a:latin typeface="Monotype Corsiva" panose="03010101010201010101" pitchFamily="66" charset="0"/>
              </a:rPr>
              <a:t>Законотворческая деятельность                              Петра Великого</a:t>
            </a:r>
          </a:p>
        </p:txBody>
      </p:sp>
      <p:pic>
        <p:nvPicPr>
          <p:cNvPr id="1026" name="Picture 2" descr="https://avatars.dzeninfra.ru/get-zen_doc/1567436/pub_6144b967d803fc373fe289c5_6144b9ed9d150d61205aa304/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5857" y="1937074"/>
            <a:ext cx="3705327" cy="463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980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581343" y="1158424"/>
            <a:ext cx="6201082"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400" dirty="0" smtClean="0">
                <a:latin typeface="Palatino Linotype" panose="02040502050505030304" pitchFamily="18" charset="0"/>
              </a:rPr>
              <a:t>Изменения, которые вносились Петром </a:t>
            </a:r>
            <a:r>
              <a:rPr lang="en-US" sz="2400" dirty="0" smtClean="0">
                <a:latin typeface="Palatino Linotype" panose="02040502050505030304" pitchFamily="18" charset="0"/>
              </a:rPr>
              <a:t>I</a:t>
            </a:r>
            <a:r>
              <a:rPr lang="ru-RU" sz="2400" dirty="0" smtClean="0">
                <a:latin typeface="Palatino Linotype" panose="02040502050505030304" pitchFamily="18" charset="0"/>
              </a:rPr>
              <a:t> в систему государственной власти и управления, в судоустройство и судопроизводство, в организацию армии и флота, в сферу хозяйства и налогообложения, нуждались в юридическом оформлении. Он принимал активное участие в подготовке законов.  От формулировки закона Пётр требовал ясности и чёткости:                                         «Надлежит законы писать ясно, чтобы их не перетолковывать».</a:t>
            </a:r>
            <a:endParaRPr lang="ru-RU" sz="2400" dirty="0">
              <a:latin typeface="Palatino Linotype" panose="02040502050505030304" pitchFamily="18" charset="0"/>
            </a:endParaRPr>
          </a:p>
        </p:txBody>
      </p:sp>
      <p:pic>
        <p:nvPicPr>
          <p:cNvPr id="4" name="Рисунок 3" descr="https://d.radikal.ru/d25/1911/35/0e451d562154.jpg"/>
          <p:cNvPicPr/>
          <p:nvPr/>
        </p:nvPicPr>
        <p:blipFill rotWithShape="1">
          <a:blip r:embed="rId2" cstate="print">
            <a:extLst>
              <a:ext uri="{28A0092B-C50C-407E-A947-70E740481C1C}">
                <a14:useLocalDpi xmlns:a14="http://schemas.microsoft.com/office/drawing/2010/main" val="0"/>
              </a:ext>
            </a:extLst>
          </a:blip>
          <a:srcRect b="14057"/>
          <a:stretch/>
        </p:blipFill>
        <p:spPr bwMode="auto">
          <a:xfrm>
            <a:off x="285750" y="288516"/>
            <a:ext cx="4933949" cy="61980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3762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8161" y="176247"/>
            <a:ext cx="11490646" cy="1023357"/>
          </a:xfrm>
          <a:prstGeom prst="rect">
            <a:avLst/>
          </a:prstGeom>
        </p:spPr>
        <p:txBody>
          <a:bodyPr wrap="none">
            <a:spAutoFit/>
          </a:bodyPr>
          <a:lstStyle/>
          <a:p>
            <a:pPr algn="ctr">
              <a:lnSpc>
                <a:spcPct val="150000"/>
              </a:lnSpc>
              <a:spcAft>
                <a:spcPts val="800"/>
              </a:spcAft>
              <a:tabLst>
                <a:tab pos="90170" algn="l"/>
              </a:tabLst>
            </a:pPr>
            <a:r>
              <a:rPr lang="ru-RU" sz="4400" b="1" dirty="0">
                <a:solidFill>
                  <a:srgbClr val="9E09C7"/>
                </a:solidFill>
                <a:latin typeface="Monotype Corsiva" panose="03010101010201010101" pitchFamily="66" charset="0"/>
                <a:ea typeface="Calibri" panose="020F0502020204030204" pitchFamily="34" charset="0"/>
                <a:cs typeface="Times New Roman" panose="02020603050405020304" pitchFamily="18" charset="0"/>
              </a:rPr>
              <a:t>Важнейшие правовые документы петровских времён.</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439378" y="1199604"/>
            <a:ext cx="6340197" cy="707886"/>
          </a:xfrm>
          <a:prstGeom prst="rect">
            <a:avLst/>
          </a:prstGeom>
        </p:spPr>
        <p:txBody>
          <a:bodyPr wrap="none">
            <a:spAutoFit/>
          </a:bodyPr>
          <a:lstStyle/>
          <a:p>
            <a:r>
              <a:rPr lang="ru-RU" sz="4000" b="1" dirty="0" smtClean="0">
                <a:solidFill>
                  <a:schemeClr val="accent1">
                    <a:lumMod val="50000"/>
                  </a:schemeClr>
                </a:solidFill>
                <a:latin typeface="Palatino Linotype" panose="02040502050505030304" pitchFamily="18" charset="0"/>
              </a:rPr>
              <a:t>Первый Морской устав.</a:t>
            </a:r>
            <a:endParaRPr lang="ru-RU" sz="4000" b="1" dirty="0">
              <a:solidFill>
                <a:schemeClr val="accent1">
                  <a:lumMod val="50000"/>
                </a:schemeClr>
              </a:solidFill>
              <a:latin typeface="Palatino Linotype" panose="02040502050505030304" pitchFamily="18" charset="0"/>
            </a:endParaRPr>
          </a:p>
        </p:txBody>
      </p:sp>
      <p:sp>
        <p:nvSpPr>
          <p:cNvPr id="7" name="Прямоугольник 6"/>
          <p:cNvSpPr/>
          <p:nvPr/>
        </p:nvSpPr>
        <p:spPr>
          <a:xfrm>
            <a:off x="78563" y="2020962"/>
            <a:ext cx="8290486" cy="46628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spcAft>
                <a:spcPts val="0"/>
              </a:spcAft>
              <a:tabLst>
                <a:tab pos="90170" algn="l"/>
              </a:tabLst>
            </a:pPr>
            <a:r>
              <a:rPr lang="ru-RU" dirty="0" smtClean="0">
                <a:solidFill>
                  <a:srgbClr val="0D0D0D"/>
                </a:solidFill>
                <a:effectLst/>
                <a:latin typeface="Palatino Linotype" panose="02040502050505030304" pitchFamily="18" charset="0"/>
                <a:ea typeface="Times New Roman" panose="02020603050405020304" pitchFamily="18" charset="0"/>
                <a:cs typeface="Helvetica" panose="020B0604020202020204" pitchFamily="34" charset="0"/>
              </a:rPr>
              <a:t>В нём не только излагается история русского флота вплоть до 1719 года, но и объясняется необходимость его создания для России. Устав Петра I включал положения о высшем командном составе Военно-морского флота и статьи, определявшие тактику эскадры, постановления о старшинстве чинов, о почестях и внешних отличиях кораблей, «о флагах и вымпелах, о фонарях, о салютах и флагах торговых...». Также в документе говорилось об организации боевого корабля и обязанностях членов экипажа. Ещё одна часть представляла собой военно-морской судебный и дисциплинарный уставы. Также к Морскому уставу прилагались формы ведомостей судовой отчётности, книга сигналов и правила дозорной службы.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s://fb.ru/misc/i/gallery/31546/24859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4082" y="2366720"/>
            <a:ext cx="3500571" cy="243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189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0504" y="0"/>
            <a:ext cx="6922088" cy="707886"/>
          </a:xfrm>
          <a:prstGeom prst="rect">
            <a:avLst/>
          </a:prstGeom>
        </p:spPr>
        <p:txBody>
          <a:bodyPr wrap="none">
            <a:spAutoFit/>
          </a:bodyPr>
          <a:lstStyle/>
          <a:p>
            <a:r>
              <a:rPr lang="ru-RU" sz="4000" b="1" dirty="0" smtClean="0">
                <a:solidFill>
                  <a:schemeClr val="accent1">
                    <a:lumMod val="50000"/>
                  </a:schemeClr>
                </a:solidFill>
                <a:latin typeface="Palatino Linotype" panose="02040502050505030304" pitchFamily="18" charset="0"/>
              </a:rPr>
              <a:t>«Воинский устав Петра </a:t>
            </a:r>
            <a:r>
              <a:rPr lang="en-US" sz="4000" b="1" dirty="0" smtClean="0">
                <a:solidFill>
                  <a:schemeClr val="accent1">
                    <a:lumMod val="50000"/>
                  </a:schemeClr>
                </a:solidFill>
                <a:latin typeface="Palatino Linotype" panose="02040502050505030304" pitchFamily="18" charset="0"/>
              </a:rPr>
              <a:t>I»</a:t>
            </a:r>
            <a:endParaRPr lang="ru-RU" sz="4000" b="1" dirty="0">
              <a:solidFill>
                <a:schemeClr val="accent1">
                  <a:lumMod val="50000"/>
                </a:schemeClr>
              </a:solidFill>
              <a:latin typeface="Palatino Linotype" panose="02040502050505030304" pitchFamily="18" charset="0"/>
            </a:endParaRPr>
          </a:p>
        </p:txBody>
      </p:sp>
      <p:sp>
        <p:nvSpPr>
          <p:cNvPr id="3" name="Прямоугольник 2"/>
          <p:cNvSpPr/>
          <p:nvPr/>
        </p:nvSpPr>
        <p:spPr>
          <a:xfrm>
            <a:off x="206240" y="764843"/>
            <a:ext cx="10301611" cy="59093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spcAft>
                <a:spcPts val="800"/>
              </a:spcAft>
              <a:tabLst>
                <a:tab pos="90170" algn="l"/>
              </a:tabLst>
            </a:pPr>
            <a:r>
              <a:rPr lang="ru-RU" dirty="0" smtClean="0">
                <a:solidFill>
                  <a:srgbClr val="333333"/>
                </a:solidFill>
                <a:effectLst/>
                <a:latin typeface="Palatino Linotype" panose="02040502050505030304" pitchFamily="18" charset="0"/>
                <a:ea typeface="Calibri" panose="020F0502020204030204" pitchFamily="34" charset="0"/>
                <a:cs typeface="Helvetica" panose="020B0604020202020204" pitchFamily="34" charset="0"/>
              </a:rPr>
              <a:t>10 апреля 1716 года русский царь утвердил документ, определивший военное дело и уголовное право в России. Документ состоял из 68 статей первой части устава регламентировали все стороны армейского быта: от того, каков состав полка (восемь рот), какие бывают дивизии и для чего нужны великая и малая армии, до списка воинских званий и обязанностей высших и старших офицеров, от организации медицинской помощи в войсках до караулов и устройства лагеря, и даже о том, в какое время отправлять войску молитву и какие порционы, и рационы бывают «в чужой земле, а в своей только рационы давать надлежит». Вторая часть, называвшаяся «Артикул воинский» (этот документ появился на свет в 1715 году), касался всего, что сегодня относится к сфере государственного и военного уголовного и уголовно-процессуального права. Здесь оговаривались преступления и предусматривались виды наказания за каждое из них, содержались положения, касающиеся внутренней службы и воинской дисциплины. А третья часть, которая носила название «Об экзерциции», касалась строевой службы, обучения новобранцев и обязанностей полковых чинов.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ttps://library.vladimir.ru/wp-content/uploads/2021/03/%D0%92%D0%BE%D0%B8%D0%BD%D1%81%D0%BA%D0%B8%D0%B9-%D1%83%D1%81%D1%82%D0%B0%D0%B2-%D0%9F%D0%B5%D1%82%D1%80%D0%B0-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39161">
            <a:off x="9750144" y="276023"/>
            <a:ext cx="2086318" cy="163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42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9440" y="228600"/>
            <a:ext cx="4790094" cy="707886"/>
          </a:xfrm>
          <a:prstGeom prst="rect">
            <a:avLst/>
          </a:prstGeom>
        </p:spPr>
        <p:txBody>
          <a:bodyPr wrap="none">
            <a:spAutoFit/>
          </a:bodyPr>
          <a:lstStyle/>
          <a:p>
            <a:r>
              <a:rPr lang="ru-RU" sz="4000" b="1" dirty="0" smtClean="0">
                <a:solidFill>
                  <a:schemeClr val="accent1">
                    <a:lumMod val="50000"/>
                  </a:schemeClr>
                </a:solidFill>
                <a:latin typeface="Palatino Linotype" panose="02040502050505030304" pitchFamily="18" charset="0"/>
              </a:rPr>
              <a:t>«Табель о рангах</a:t>
            </a:r>
            <a:r>
              <a:rPr lang="en-US" sz="4000" b="1" dirty="0" smtClean="0">
                <a:solidFill>
                  <a:schemeClr val="accent1">
                    <a:lumMod val="50000"/>
                  </a:schemeClr>
                </a:solidFill>
                <a:latin typeface="Palatino Linotype" panose="02040502050505030304" pitchFamily="18" charset="0"/>
              </a:rPr>
              <a:t>»</a:t>
            </a:r>
            <a:endParaRPr lang="ru-RU" sz="4000" b="1" dirty="0">
              <a:solidFill>
                <a:schemeClr val="accent1">
                  <a:lumMod val="50000"/>
                </a:schemeClr>
              </a:solidFill>
              <a:latin typeface="Palatino Linotype" panose="02040502050505030304" pitchFamily="18" charset="0"/>
            </a:endParaRPr>
          </a:p>
        </p:txBody>
      </p:sp>
      <p:sp>
        <p:nvSpPr>
          <p:cNvPr id="6" name="Прямоугольник 5"/>
          <p:cNvSpPr/>
          <p:nvPr/>
        </p:nvSpPr>
        <p:spPr>
          <a:xfrm>
            <a:off x="142875" y="2067848"/>
            <a:ext cx="11934825" cy="47089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000" dirty="0" smtClean="0">
                <a:latin typeface="Palatino Linotype" panose="02040502050505030304" pitchFamily="18" charset="0"/>
              </a:rPr>
              <a:t>4 февраля 1722 года царским указом Пётр I ввел в действие «Табель о рангах», действовавшую до 1917 года. Законодательный акт в России XVIII-XX веков определял порядок несения государственной и военной с службы в Российской Империи. </a:t>
            </a:r>
          </a:p>
          <a:p>
            <a:r>
              <a:rPr lang="ru-RU" sz="2000" dirty="0" smtClean="0">
                <a:latin typeface="Palatino Linotype" panose="02040502050505030304" pitchFamily="18" charset="0"/>
              </a:rPr>
              <a:t>Первое и самое очевидное изменение, которое внесла в русскую жизнь петровская «Табель о рангах», – это прекращение присвоения всех старых русских чинов и званий. Разного рода постельничие, сокольничие, ключники, стряпчие и им подобные. Документ окончательно превратил русское дворянство в служилое сословие. В петровском пояснении к самой табели, то есть таблице, в которой перечислялись все новые чины и определялось их соответствие, прямо говорилось: никому никакие ранги (чины) не предоставляются до тех пор, пока претенденты «нам и отечеству никаких услуг не покажут». При этом оговаривалось, что дворянские дети могут начинать гражданскую службу с самого нижнего, XIV классного чина — но только при условии, что они получили необходимое образование и имеют патент на службу. Тем же, кто был не образован и не имел патента, если и дозволялось поступить на службу, то лишь в чины, которые не предусматривали ранга. Получить нижний из них такие дворянские дети могли лишь за счет «знатных услуг» или выслуги лет, и все равно при условии получения необходимого образования. </a:t>
            </a:r>
            <a:endParaRPr lang="ru-RU" sz="2000" dirty="0">
              <a:latin typeface="Palatino Linotype" panose="02040502050505030304" pitchFamily="18" charset="0"/>
            </a:endParaRPr>
          </a:p>
        </p:txBody>
      </p:sp>
      <p:pic>
        <p:nvPicPr>
          <p:cNvPr id="4103" name="Picture 7" descr="https://mypresentation.ru/documents_6/3a4de21a402b04db564d800b73070db8/img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356"/>
          <a:stretch/>
        </p:blipFill>
        <p:spPr bwMode="auto">
          <a:xfrm rot="674822">
            <a:off x="9181513" y="282862"/>
            <a:ext cx="2315698" cy="157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852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31398" y="0"/>
            <a:ext cx="8414337" cy="1107996"/>
          </a:xfrm>
          <a:prstGeom prst="rect">
            <a:avLst/>
          </a:prstGeom>
        </p:spPr>
        <p:txBody>
          <a:bodyPr wrap="square">
            <a:spAutoFit/>
          </a:bodyPr>
          <a:lstStyle/>
          <a:p>
            <a:pPr algn="ctr">
              <a:lnSpc>
                <a:spcPct val="150000"/>
              </a:lnSpc>
              <a:spcAft>
                <a:spcPts val="800"/>
              </a:spcAft>
              <a:tabLst>
                <a:tab pos="90170" algn="l"/>
              </a:tabLst>
            </a:pPr>
            <a:r>
              <a:rPr lang="ru-RU" sz="4400" b="1" dirty="0" smtClean="0">
                <a:solidFill>
                  <a:srgbClr val="9E09C7"/>
                </a:solidFill>
                <a:latin typeface="Monotype Corsiva" panose="03010101010201010101" pitchFamily="66" charset="0"/>
                <a:ea typeface="Calibri" panose="020F0502020204030204" pitchFamily="34" charset="0"/>
                <a:cs typeface="Times New Roman" panose="02020603050405020304" pitchFamily="18" charset="0"/>
              </a:rPr>
              <a:t>Природоохранное законодательство.</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84755" y="1553858"/>
            <a:ext cx="5770928"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000" dirty="0" smtClean="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Особую роль играло </a:t>
            </a:r>
            <a:r>
              <a:rPr lang="ru-RU" sz="2000" dirty="0" err="1" smtClean="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лесоохранное</a:t>
            </a:r>
            <a:r>
              <a:rPr lang="ru-RU" sz="2000" dirty="0" smtClean="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законодательство. Была создана специальная служба, занимавшаяся лесным хозяйством. Принимаются меры, направленные на охрану засечных лесов, то есть тех, которые на южных рубежах страны были предназначены для военной защиты государства, являлись частью укрепленной зоны. Леса защищались и в целях охраны охотничьего зверья — источника ценной пушнины, которая составляла важную статью государственных доходов. Даже помещики не могли использовать собственные леса, отнесенные к заповедным. </a:t>
            </a:r>
            <a:endParaRPr lang="ru-RU" sz="2000" dirty="0"/>
          </a:p>
        </p:txBody>
      </p:sp>
      <p:pic>
        <p:nvPicPr>
          <p:cNvPr id="5122" name="Picture 2" descr="https://avatars.dzeninfra.ru/get-zen_doc/1781567/pub_5e83156666408b1f8383d9b0_5e8315ed13cc2b78dcfa8fb9/scale_2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566" y="1107996"/>
            <a:ext cx="5732206" cy="381382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280893" y="5216399"/>
            <a:ext cx="5911107"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ru-RU" dirty="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Широко известны </a:t>
            </a:r>
            <a:r>
              <a:rPr lang="ru-RU" dirty="0" err="1">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Сестрорецкие</a:t>
            </a:r>
            <a:r>
              <a:rPr lang="ru-RU" dirty="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 дубовые рощи на северном побережье Финского залива между </a:t>
            </a:r>
            <a:r>
              <a:rPr lang="ru-RU" dirty="0" err="1">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Лахтой</a:t>
            </a:r>
            <a:r>
              <a:rPr lang="ru-RU" dirty="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 и рекой </a:t>
            </a:r>
            <a:r>
              <a:rPr lang="ru-RU" dirty="0" smtClean="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Сестрой. Часть </a:t>
            </a:r>
            <a:r>
              <a:rPr lang="ru-RU" dirty="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этих рощ была посажена лично Петром Великим, некоторые же деревья имеют возраст, много превышающий триста лет.</a:t>
            </a:r>
            <a:endParaRPr lang="ru-RU" dirty="0">
              <a:solidFill>
                <a:prstClr val="black"/>
              </a:solidFill>
            </a:endParaRPr>
          </a:p>
        </p:txBody>
      </p:sp>
    </p:spTree>
    <p:extLst>
      <p:ext uri="{BB962C8B-B14F-4D97-AF65-F5344CB8AC3E}">
        <p14:creationId xmlns:p14="http://schemas.microsoft.com/office/powerpoint/2010/main" val="3850433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ravelask.ru/system/images/files/001/421/832/wysiwyg/2.JPG?15965696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3092" y="4424119"/>
            <a:ext cx="3249477" cy="213197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2388" y="26694"/>
            <a:ext cx="11963400" cy="923330"/>
          </a:xfrm>
          <a:prstGeom prst="rect">
            <a:avLst/>
          </a:prstGeom>
        </p:spPr>
        <p:txBody>
          <a:bodyPr wrap="square">
            <a:spAutoFit/>
          </a:bodyPr>
          <a:lstStyle/>
          <a:p>
            <a:pPr algn="ctr">
              <a:lnSpc>
                <a:spcPct val="150000"/>
              </a:lnSpc>
              <a:spcAft>
                <a:spcPts val="800"/>
              </a:spcAft>
              <a:tabLst>
                <a:tab pos="90170" algn="l"/>
              </a:tabLst>
            </a:pPr>
            <a:r>
              <a:rPr lang="ru-RU" sz="3600" b="1" dirty="0" smtClean="0">
                <a:solidFill>
                  <a:srgbClr val="9E09C7"/>
                </a:solidFill>
                <a:latin typeface="Monotype Corsiva" panose="03010101010201010101" pitchFamily="66" charset="0"/>
                <a:ea typeface="Calibri" panose="020F0502020204030204" pitchFamily="34" charset="0"/>
                <a:cs typeface="Times New Roman" panose="02020603050405020304" pitchFamily="18" charset="0"/>
              </a:rPr>
              <a:t>Семейное и наследственное право в XVII—XVIII в.</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834060" y="888695"/>
            <a:ext cx="10400056" cy="3385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4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1600" dirty="0" smtClean="0">
                <a:effectLst/>
                <a:latin typeface="Arial Black" panose="020B0A04020102020204" pitchFamily="34" charset="0"/>
                <a:ea typeface="Times New Roman" panose="02020603050405020304" pitchFamily="18" charset="0"/>
                <a:cs typeface="Times New Roman" panose="02020603050405020304" pitchFamily="18" charset="0"/>
              </a:rPr>
              <a:t>При Петре I закон вносит некоторые изменения в  семейно-правовые нормы. </a:t>
            </a:r>
            <a:endParaRPr lang="ru-RU" sz="1600" dirty="0">
              <a:latin typeface="Arial Black" panose="020B0A04020102020204" pitchFamily="34" charset="0"/>
            </a:endParaRPr>
          </a:p>
        </p:txBody>
      </p:sp>
      <p:sp>
        <p:nvSpPr>
          <p:cNvPr id="4" name="Прямоугольник 3"/>
          <p:cNvSpPr/>
          <p:nvPr/>
        </p:nvSpPr>
        <p:spPr>
          <a:xfrm>
            <a:off x="52388" y="1527991"/>
            <a:ext cx="8344807" cy="50783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spcAft>
                <a:spcPts val="0"/>
              </a:spcAft>
              <a:tabLst>
                <a:tab pos="90170" algn="l"/>
              </a:tabLst>
            </a:pPr>
            <a:r>
              <a:rPr lang="ru-RU" dirty="0" smtClean="0">
                <a:effectLst/>
                <a:latin typeface="Palatino Linotype" panose="02040502050505030304" pitchFamily="18" charset="0"/>
                <a:ea typeface="Times New Roman" panose="02020603050405020304" pitchFamily="18" charset="0"/>
                <a:cs typeface="Times New Roman" panose="02020603050405020304" pitchFamily="18" charset="0"/>
              </a:rPr>
              <a:t>Он установил специально для гардемаринов брачный возраст в 25 лет,  что вполне понятно: моряку обременяться семьей особенно не годилось. </a:t>
            </a:r>
            <a:r>
              <a:rPr lang="ru-RU" b="1" dirty="0" smtClean="0">
                <a:effectLst/>
                <a:latin typeface="Palatino Linotype" panose="02040502050505030304" pitchFamily="18" charset="0"/>
                <a:ea typeface="Times New Roman" panose="02020603050405020304" pitchFamily="18" charset="0"/>
                <a:cs typeface="Times New Roman" panose="02020603050405020304" pitchFamily="18" charset="0"/>
              </a:rPr>
              <a:t>Запрещаюсь жениться</a:t>
            </a:r>
            <a:r>
              <a:rPr lang="ru-RU" dirty="0" smtClean="0">
                <a:effectLst/>
                <a:latin typeface="Palatino Linotype" panose="02040502050505030304" pitchFamily="18" charset="0"/>
                <a:ea typeface="Times New Roman" panose="02020603050405020304" pitchFamily="18" charset="0"/>
                <a:cs typeface="Times New Roman" panose="02020603050405020304" pitchFamily="18" charset="0"/>
              </a:rPr>
              <a:t> неграмотным дворянам, офицерам без согласия начальства, осуждались браки между лицами с большим разрывом в возрасте. Сохранялся старинный принцип полного </a:t>
            </a:r>
            <a:r>
              <a:rPr lang="ru-RU" b="1" dirty="0" smtClean="0">
                <a:effectLst/>
                <a:latin typeface="Palatino Linotype" panose="02040502050505030304" pitchFamily="18" charset="0"/>
                <a:ea typeface="Times New Roman" panose="02020603050405020304" pitchFamily="18" charset="0"/>
                <a:cs typeface="Times New Roman" panose="02020603050405020304" pitchFamily="18" charset="0"/>
              </a:rPr>
              <a:t>подчинения</a:t>
            </a:r>
            <a:r>
              <a:rPr lang="ru-RU"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b="1" dirty="0" smtClean="0">
                <a:effectLst/>
                <a:latin typeface="Palatino Linotype" panose="02040502050505030304" pitchFamily="18" charset="0"/>
                <a:ea typeface="Times New Roman" panose="02020603050405020304" pitchFamily="18" charset="0"/>
                <a:cs typeface="Times New Roman" panose="02020603050405020304" pitchFamily="18" charset="0"/>
              </a:rPr>
              <a:t>детей родителям</a:t>
            </a:r>
            <a:r>
              <a:rPr lang="ru-RU"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b="1" dirty="0" smtClean="0">
                <a:effectLst/>
                <a:latin typeface="Palatino Linotype" panose="02040502050505030304" pitchFamily="18" charset="0"/>
                <a:ea typeface="Times New Roman" panose="02020603050405020304" pitchFamily="18" charset="0"/>
                <a:cs typeface="Times New Roman" panose="02020603050405020304" pitchFamily="18" charset="0"/>
              </a:rPr>
              <a:t>Расширение имущественных прав жен </a:t>
            </a:r>
            <a:r>
              <a:rPr lang="ru-RU" dirty="0" smtClean="0">
                <a:effectLst/>
                <a:latin typeface="Palatino Linotype" panose="02040502050505030304" pitchFamily="18" charset="0"/>
                <a:ea typeface="Times New Roman" panose="02020603050405020304" pitchFamily="18" charset="0"/>
                <a:cs typeface="Times New Roman" panose="02020603050405020304" pitchFamily="18" charset="0"/>
              </a:rPr>
              <a:t>выразилось в сохранении права собственности на приданное и на благоприобретенное имущество, включая право распоряжения недвижимостью. Важное место занимает </a:t>
            </a:r>
            <a:r>
              <a:rPr lang="ru-RU" b="1" dirty="0" smtClean="0">
                <a:effectLst/>
                <a:latin typeface="Palatino Linotype" panose="02040502050505030304" pitchFamily="18" charset="0"/>
                <a:ea typeface="Times New Roman" panose="02020603050405020304" pitchFamily="18" charset="0"/>
                <a:cs typeface="Times New Roman" panose="02020603050405020304" pitchFamily="18" charset="0"/>
              </a:rPr>
              <a:t>Указ о единонаследии 1714 г. </a:t>
            </a:r>
            <a:r>
              <a:rPr lang="ru-RU" dirty="0" smtClean="0">
                <a:effectLst/>
                <a:latin typeface="Palatino Linotype" panose="02040502050505030304" pitchFamily="18" charset="0"/>
                <a:ea typeface="Times New Roman" panose="02020603050405020304" pitchFamily="18" charset="0"/>
                <a:cs typeface="Times New Roman" panose="02020603050405020304" pitchFamily="18" charset="0"/>
              </a:rPr>
              <a:t>По нему можно было завещать недвижимое имущество только какому-нибудь одному родственнику. Во вводной части закона царь показывал вредность дробления земельного имущества</a:t>
            </a:r>
            <a:r>
              <a:rPr lang="ru-RU" b="1" dirty="0" smtClean="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 Однако сам  Царь не успел написать завещание.</a:t>
            </a:r>
            <a:endParaRPr lang="ru-RU" b="1" dirty="0">
              <a:solidFill>
                <a:srgbClr val="C00000"/>
              </a:solidFill>
              <a:latin typeface="Palatino Linotype" panose="0204050205050503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577" y="1416548"/>
            <a:ext cx="2912506" cy="2541046"/>
          </a:xfrm>
          <a:prstGeom prst="rect">
            <a:avLst/>
          </a:prstGeom>
        </p:spPr>
      </p:pic>
    </p:spTree>
    <p:extLst>
      <p:ext uri="{BB962C8B-B14F-4D97-AF65-F5344CB8AC3E}">
        <p14:creationId xmlns:p14="http://schemas.microsoft.com/office/powerpoint/2010/main" val="1699616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8982" y="-74842"/>
            <a:ext cx="11576567" cy="838243"/>
          </a:xfrm>
          <a:prstGeom prst="rect">
            <a:avLst/>
          </a:prstGeom>
        </p:spPr>
        <p:txBody>
          <a:bodyPr wrap="none">
            <a:spAutoFit/>
          </a:bodyPr>
          <a:lstStyle/>
          <a:p>
            <a:pPr indent="253365" algn="ctr">
              <a:lnSpc>
                <a:spcPct val="150000"/>
              </a:lnSpc>
              <a:spcAft>
                <a:spcPts val="800"/>
              </a:spcAft>
              <a:tabLst>
                <a:tab pos="90170" algn="l"/>
              </a:tabLst>
            </a:pPr>
            <a:r>
              <a:rPr lang="ru-RU" sz="3600" b="1" i="1" dirty="0" smtClean="0">
                <a:solidFill>
                  <a:srgbClr val="7030A0"/>
                </a:solidFill>
                <a:effectLst/>
                <a:latin typeface="Palatino Linotype" panose="02040502050505030304" pitchFamily="18" charset="0"/>
                <a:ea typeface="Calibri" panose="020F0502020204030204" pitchFamily="34" charset="0"/>
                <a:cs typeface="Times New Roman" panose="02020603050405020304" pitchFamily="18" charset="0"/>
              </a:rPr>
              <a:t>Осуществляя строительство Санкт-Петербурга.</a:t>
            </a:r>
            <a:endParaRPr lang="ru-RU" sz="3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6393823" y="763401"/>
            <a:ext cx="5645777" cy="601190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253365">
              <a:lnSpc>
                <a:spcPct val="150000"/>
              </a:lnSpc>
              <a:spcAft>
                <a:spcPts val="800"/>
              </a:spcAft>
              <a:tabLst>
                <a:tab pos="90170" algn="l"/>
              </a:tabLst>
            </a:pPr>
            <a:r>
              <a:rPr lang="ru-RU" dirty="0" smtClean="0">
                <a:effectLst/>
                <a:latin typeface="Palatino Linotype" panose="02040502050505030304" pitchFamily="18" charset="0"/>
                <a:ea typeface="Calibri" panose="020F0502020204030204" pitchFamily="34" charset="0"/>
                <a:cs typeface="Times New Roman" panose="02020603050405020304" pitchFamily="18" charset="0"/>
              </a:rPr>
              <a:t>Все работы по мощению стали повинностью населения столицы. В указе от 18 июня 1718 года говорилось: «…в улицах и в переулках каждому жителю против своего двора насыпать песком и камнем мостить гладко, по указу, как показано от мастеров».</a:t>
            </a:r>
            <a:endParaRPr lang="ru-RU"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53365">
              <a:lnSpc>
                <a:spcPct val="150000"/>
              </a:lnSpc>
              <a:spcAft>
                <a:spcPts val="800"/>
              </a:spcAft>
              <a:tabLst>
                <a:tab pos="90170" algn="l"/>
              </a:tabLst>
            </a:pPr>
            <a:r>
              <a:rPr lang="ru-RU" dirty="0"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По приказу Петра </a:t>
            </a:r>
            <a:r>
              <a:rPr lang="en-US" dirty="0"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I </a:t>
            </a:r>
            <a:r>
              <a:rPr lang="ru-RU" dirty="0"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только в Петербурге было разрешено строить каменные дома с 1703 года. В связи с засильем в городе деревянных построек, хорошие каменщики в Санкт-Петербурге не задерживались. Рабочие отправлялись по России в поисках рубля. Именно для того, чтобы заманить самых лучших каменщиков в Петербург, Петр и издал указ.</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https://krmuseumgr.nnov.muzkult.ru/media/2020/10/20/1241926270/pi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79" y="925326"/>
            <a:ext cx="6019268" cy="36466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0979" y="4956265"/>
            <a:ext cx="6019268"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indent="253365">
              <a:lnSpc>
                <a:spcPct val="150000"/>
              </a:lnSpc>
              <a:spcAft>
                <a:spcPts val="800"/>
              </a:spcAft>
              <a:tabLst>
                <a:tab pos="90170" algn="l"/>
              </a:tabLst>
            </a:pPr>
            <a:r>
              <a:rPr lang="ru-RU" dirty="0">
                <a:solidFill>
                  <a:prstClr val="black"/>
                </a:solidFill>
                <a:latin typeface="Palatino Linotype" panose="02040502050505030304" pitchFamily="18" charset="0"/>
                <a:ea typeface="Calibri" panose="020F0502020204030204" pitchFamily="34" charset="0"/>
                <a:cs typeface="Times New Roman" panose="02020603050405020304" pitchFamily="18" charset="0"/>
              </a:rPr>
              <a:t>4 ноября 1714 года вышел указ </a:t>
            </a:r>
            <a:r>
              <a:rPr lang="ru-RU" b="1" dirty="0">
                <a:solidFill>
                  <a:prstClr val="black"/>
                </a:solidFill>
                <a:latin typeface="Palatino Linotype" panose="02040502050505030304" pitchFamily="18" charset="0"/>
                <a:ea typeface="Calibri" panose="020F0502020204030204" pitchFamily="34" charset="0"/>
                <a:cs typeface="Times New Roman" panose="02020603050405020304" pitchFamily="18" charset="0"/>
              </a:rPr>
              <a:t>«Указ о привозе на речных судах и сухим путем на возах, приезжающих к Санкт-Петербургу, по определенному числу диких камней». </a:t>
            </a:r>
          </a:p>
        </p:txBody>
      </p:sp>
    </p:spTree>
    <p:extLst>
      <p:ext uri="{BB962C8B-B14F-4D97-AF65-F5344CB8AC3E}">
        <p14:creationId xmlns:p14="http://schemas.microsoft.com/office/powerpoint/2010/main" val="2587781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83037" y="28575"/>
            <a:ext cx="4762842" cy="838243"/>
          </a:xfrm>
          <a:prstGeom prst="rect">
            <a:avLst/>
          </a:prstGeom>
        </p:spPr>
        <p:txBody>
          <a:bodyPr wrap="none">
            <a:spAutoFit/>
          </a:bodyPr>
          <a:lstStyle/>
          <a:p>
            <a:pPr algn="ctr">
              <a:lnSpc>
                <a:spcPct val="150000"/>
              </a:lnSpc>
              <a:spcAft>
                <a:spcPts val="800"/>
              </a:spcAft>
              <a:tabLst>
                <a:tab pos="90170" algn="l"/>
              </a:tabLst>
            </a:pPr>
            <a:r>
              <a:rPr lang="ru-RU" sz="3600" b="1" i="1" dirty="0" smtClean="0">
                <a:solidFill>
                  <a:srgbClr val="7030A0"/>
                </a:solidFill>
                <a:effectLst/>
                <a:latin typeface="Palatino Linotype" panose="02040502050505030304" pitchFamily="18" charset="0"/>
                <a:ea typeface="Calibri" panose="020F0502020204030204" pitchFamily="34" charset="0"/>
                <a:cs typeface="Times New Roman" panose="02020603050405020304" pitchFamily="18" charset="0"/>
              </a:rPr>
              <a:t>Реформируя армию.</a:t>
            </a:r>
            <a:r>
              <a:rPr lang="ru-RU" sz="36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3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23825" y="1022777"/>
            <a:ext cx="6696075" cy="54938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spcAft>
                <a:spcPts val="800"/>
              </a:spcAft>
              <a:tabLst>
                <a:tab pos="90170" algn="l"/>
              </a:tabLst>
            </a:pPr>
            <a:r>
              <a:rPr lang="ru-RU" dirty="0" smtClean="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Усиление военной мощи российского государства являлось делом всей жизни императора. За правление Петра I была введена обязательная воинская повинность. Для создания армии проводился сбор налогов с местных жителей. Регулярная армия начала действовать в России с 1699 года. </a:t>
            </a:r>
            <a:r>
              <a:rPr lang="ru-RU" dirty="0" smtClean="0">
                <a:solidFill>
                  <a:srgbClr val="0A141C"/>
                </a:solidFill>
                <a:effectLst/>
                <a:latin typeface="Palatino Linotype" panose="02040502050505030304" pitchFamily="18" charset="0"/>
                <a:ea typeface="Calibri" panose="020F0502020204030204" pitchFamily="34" charset="0"/>
                <a:cs typeface="Times New Roman" panose="02020603050405020304" pitchFamily="18" charset="0"/>
              </a:rPr>
              <a:t>Интересен указ </a:t>
            </a:r>
            <a:r>
              <a:rPr lang="ru-RU" b="1" dirty="0" smtClean="0">
                <a:solidFill>
                  <a:srgbClr val="0A141C"/>
                </a:solidFill>
                <a:effectLst/>
                <a:latin typeface="Palatino Linotype" panose="02040502050505030304" pitchFamily="18" charset="0"/>
                <a:ea typeface="Calibri" panose="020F0502020204030204" pitchFamily="34" charset="0"/>
                <a:cs typeface="Times New Roman" panose="02020603050405020304" pitchFamily="18" charset="0"/>
              </a:rPr>
              <a:t>«О </a:t>
            </a:r>
            <a:r>
              <a:rPr lang="ru-RU" b="1" dirty="0" err="1" smtClean="0">
                <a:solidFill>
                  <a:srgbClr val="0A141C"/>
                </a:solidFill>
                <a:effectLst/>
                <a:latin typeface="Palatino Linotype" panose="02040502050505030304" pitchFamily="18" charset="0"/>
                <a:ea typeface="Calibri" panose="020F0502020204030204" pitchFamily="34" charset="0"/>
                <a:cs typeface="Times New Roman" panose="02020603050405020304" pitchFamily="18" charset="0"/>
              </a:rPr>
              <a:t>пришитии</a:t>
            </a:r>
            <a:r>
              <a:rPr lang="ru-RU" b="1" dirty="0" smtClean="0">
                <a:solidFill>
                  <a:srgbClr val="0A141C"/>
                </a:solidFill>
                <a:effectLst/>
                <a:latin typeface="Palatino Linotype" panose="02040502050505030304" pitchFamily="18" charset="0"/>
                <a:ea typeface="Calibri" panose="020F0502020204030204" pitchFamily="34" charset="0"/>
                <a:cs typeface="Times New Roman" panose="02020603050405020304" pitchFamily="18" charset="0"/>
              </a:rPr>
              <a:t> пуговиц к лицевой стороне солдатского мундира»</a:t>
            </a:r>
            <a:r>
              <a:rPr lang="ru-RU" dirty="0" smtClean="0">
                <a:solidFill>
                  <a:srgbClr val="0A141C"/>
                </a:solidFill>
                <a:effectLst/>
                <a:latin typeface="Palatino Linotype" panose="02040502050505030304" pitchFamily="18" charset="0"/>
                <a:ea typeface="Calibri" panose="020F0502020204030204" pitchFamily="34" charset="0"/>
                <a:cs typeface="Times New Roman" panose="02020603050405020304" pitchFamily="18" charset="0"/>
              </a:rPr>
              <a:t>. Его величество распорядились пришивать металлические пуговицы на манжеты мундиров. Спрашивается, зачем? Дело в том, что многие рекруты имели привычку после еды вытирать рот рукавом. Что, понятно, не добавляло форме опрятности. С тех пор минуло три века, а пуговицы именно так и пришивают…</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https://illustrators.ru/uploads/illustration/image/928846/main_PV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679" y="1584751"/>
            <a:ext cx="5077544" cy="369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219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158</TotalTime>
  <Words>1586</Words>
  <Application>Microsoft Office PowerPoint</Application>
  <PresentationFormat>Широкоэкранный</PresentationFormat>
  <Paragraphs>32</Paragraphs>
  <Slides>14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14</vt:i4>
      </vt:variant>
    </vt:vector>
  </HeadingPairs>
  <TitlesOfParts>
    <vt:vector size="24" baseType="lpstr">
      <vt:lpstr>Arial</vt:lpstr>
      <vt:lpstr>Arial Black</vt:lpstr>
      <vt:lpstr>Calibri</vt:lpstr>
      <vt:lpstr>Calibri Light</vt:lpstr>
      <vt:lpstr>Helvetica</vt:lpstr>
      <vt:lpstr>Mon Amour Two</vt:lpstr>
      <vt:lpstr>Monotype Corsiva</vt:lpstr>
      <vt:lpstr>Palatino Linotype</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molod</dc:creator>
  <cp:lastModifiedBy>molod</cp:lastModifiedBy>
  <cp:revision>26</cp:revision>
  <dcterms:created xsi:type="dcterms:W3CDTF">2022-10-27T11:12:51Z</dcterms:created>
  <dcterms:modified xsi:type="dcterms:W3CDTF">2022-10-27T14:00:31Z</dcterms:modified>
</cp:coreProperties>
</file>