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2BD2-F069-412E-BF73-F4EB699F2E26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E9E-DEBD-4AF8-862D-4D0D04874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2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2BD2-F069-412E-BF73-F4EB699F2E26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E9E-DEBD-4AF8-862D-4D0D04874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0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2BD2-F069-412E-BF73-F4EB699F2E26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E9E-DEBD-4AF8-862D-4D0D04874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2BD2-F069-412E-BF73-F4EB699F2E26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E9E-DEBD-4AF8-862D-4D0D04874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7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2BD2-F069-412E-BF73-F4EB699F2E26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E9E-DEBD-4AF8-862D-4D0D04874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2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2BD2-F069-412E-BF73-F4EB699F2E26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E9E-DEBD-4AF8-862D-4D0D04874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5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2BD2-F069-412E-BF73-F4EB699F2E26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E9E-DEBD-4AF8-862D-4D0D04874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8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2BD2-F069-412E-BF73-F4EB699F2E26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E9E-DEBD-4AF8-862D-4D0D04874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71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2BD2-F069-412E-BF73-F4EB699F2E26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E9E-DEBD-4AF8-862D-4D0D04874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5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2BD2-F069-412E-BF73-F4EB699F2E26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E9E-DEBD-4AF8-862D-4D0D04874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34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2BD2-F069-412E-BF73-F4EB699F2E26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E9E-DEBD-4AF8-862D-4D0D04874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49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3000">
              <a:schemeClr val="bg1">
                <a:lumMod val="95000"/>
              </a:schemeClr>
            </a:gs>
            <a:gs pos="82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2BD2-F069-412E-BF73-F4EB699F2E26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8CE9E-DEBD-4AF8-862D-4D0D04874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0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60767" y="77575"/>
            <a:ext cx="107412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/>
                <a:latin typeface="a_FuturaOrtoTitulInln" panose="020B04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«История прокуратуры России в лицах»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Mon Amour Two" panose="02000607020000020004" pitchFamily="2" charset="0"/>
                <a:cs typeface="Aparajita" panose="020B0604020202020204" pitchFamily="34" charset="0"/>
              </a:rPr>
              <a:t>К 300-летию прокуратуры России.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Mon Amour Two" panose="02000607020000020004" pitchFamily="2" charset="0"/>
              <a:cs typeface="Aparajita" panose="020B0604020202020204" pitchFamily="34" charset="0"/>
            </a:endParaRPr>
          </a:p>
        </p:txBody>
      </p:sp>
      <p:pic>
        <p:nvPicPr>
          <p:cNvPr id="1026" name="Picture 2" descr="https://images.hub.ldpr.ru/display?path=media/images/spb/182595be794836603c5c2342b741bdb9788b45a884f9132cf79d993e35cea504.jpeg&amp;op=resize&amp;h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51" y="1312123"/>
            <a:ext cx="7697418" cy="516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ammler.ru/uploads/monthly_04_2021/post-38716-0-55637700-1619118795_thum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4"/>
          <a:stretch/>
        </p:blipFill>
        <p:spPr bwMode="auto">
          <a:xfrm>
            <a:off x="124212" y="1312123"/>
            <a:ext cx="3324382" cy="238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4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34" y="438663"/>
            <a:ext cx="2769326" cy="42117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75" y="5119542"/>
            <a:ext cx="1159110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Первым Прокурором РСФСР стал яркий представитель победившего класса, профессиональный революционер, юрист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Дмитрий Иванович Курский.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/>
          </a:p>
        </p:txBody>
      </p:sp>
      <p:pic>
        <p:nvPicPr>
          <p:cNvPr id="3074" name="Picture 2" descr="Герб РСФСР в 1918—1920 год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19" y="553891"/>
            <a:ext cx="3791402" cy="379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1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390" y="3946327"/>
            <a:ext cx="539818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сегодняшний день прокуратура окончательно сформировалась в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самостоятельный государственный орган, не входящий ни в одну из ветвей власти.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Это контролирующий надзорный орган. В целях обеспечения верховенства закона, единства и укрепления законности, защиты прав и свобод человека и гражданина, а также охраняемых законом интересов общества и государства. </a:t>
            </a:r>
            <a:endParaRPr lang="ru-RU" dirty="0"/>
          </a:p>
        </p:txBody>
      </p:sp>
      <p:pic>
        <p:nvPicPr>
          <p:cNvPr id="3" name="Рисунок 2" descr="https://avatars.mds.yandex.net/get-altay/3926074/2a00000176955a2b7a1df733eab7bca38598/XX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6" y="163517"/>
            <a:ext cx="4687208" cy="360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epp.genproc.gov.ru/o/adaptive-media/image/76250689/Preview-1000x0/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811" y="297270"/>
            <a:ext cx="4925695" cy="4925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96297" y="5608320"/>
            <a:ext cx="55647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Краснов Игорь Викторович,</a:t>
            </a:r>
          </a:p>
          <a:p>
            <a:r>
              <a:rPr lang="ru-RU" dirty="0" smtClean="0"/>
              <a:t>    генеральный прокурор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2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60767" y="77575"/>
            <a:ext cx="107412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_FuturaOrtoTitulInln" panose="020B04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«История прокуратуры России в лицах»</a:t>
            </a:r>
          </a:p>
          <a:p>
            <a:pPr algn="ctr"/>
            <a:r>
              <a:rPr lang="ru-RU" sz="2000" b="1" dirty="0">
                <a:solidFill>
                  <a:srgbClr val="E7E6E6">
                    <a:lumMod val="10000"/>
                  </a:srgbClr>
                </a:solidFill>
                <a:latin typeface="Mon Amour Two" panose="02000607020000020004" pitchFamily="2" charset="0"/>
                <a:cs typeface="Aparajita" panose="020B0604020202020204" pitchFamily="34" charset="0"/>
              </a:rPr>
              <a:t>К 300-летию прокуратуры России.</a:t>
            </a:r>
            <a:endParaRPr lang="ru-RU" sz="2000" dirty="0">
              <a:solidFill>
                <a:srgbClr val="E7E6E6">
                  <a:lumMod val="10000"/>
                </a:srgbClr>
              </a:solidFill>
              <a:latin typeface="Mon Amour Two" panose="02000607020000020004" pitchFamily="2" charset="0"/>
              <a:cs typeface="Aparajita" panose="020B0604020202020204" pitchFamily="34" charset="0"/>
            </a:endParaRPr>
          </a:p>
        </p:txBody>
      </p:sp>
      <p:pic>
        <p:nvPicPr>
          <p:cNvPr id="1026" name="Picture 2" descr="https://images.hub.ldpr.ru/display?path=media/images/spb/182595be794836603c5c2342b741bdb9788b45a884f9132cf79d993e35cea504.jpeg&amp;op=resize&amp;h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51" y="1312123"/>
            <a:ext cx="7697418" cy="516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ammler.ru/uploads/monthly_04_2021/post-38716-0-55637700-1619118795_thum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4"/>
          <a:stretch/>
        </p:blipFill>
        <p:spPr bwMode="auto">
          <a:xfrm>
            <a:off x="124212" y="1312123"/>
            <a:ext cx="3324382" cy="238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296" y="5597950"/>
            <a:ext cx="1185912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 I понимал, что нужно создать новый институт общества, стоящий как бы над Правительствующим сенатом и над всеми другими государственными учреждениями, который бы ревностно следил, как принятые им законы выполняются. Таким органом стала прокуратура.</a:t>
            </a:r>
            <a:r>
              <a:rPr lang="ru-RU" dirty="0" smtClean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о ней состоялся 12 января 1722 года.</a:t>
            </a:r>
            <a:endParaRPr lang="ru-RU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https://igormashkov.ru/upload/iblock/934/9346ef2d73d8d6bce74ba2a4f628d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85" y="108284"/>
            <a:ext cx="7081670" cy="548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55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05" y="94235"/>
            <a:ext cx="7267072" cy="67531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295910" indent="356235">
              <a:lnSpc>
                <a:spcPct val="150000"/>
              </a:lnSpc>
              <a:spcAft>
                <a:spcPts val="145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Первым генерал-прокурором 18 января 1722 года стал </a:t>
            </a:r>
            <a:r>
              <a:rPr lang="ru-RU" b="1" dirty="0" smtClean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Павел Иванович </a:t>
            </a:r>
            <a:r>
              <a:rPr lang="ru-RU" b="1" dirty="0" err="1" smtClean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Ягужинский</a:t>
            </a:r>
            <a:r>
              <a:rPr lang="ru-RU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Представляя сенаторам генерал-прокурора, император Петр I сказал: «Вот мое око, коим я буду все видеть». </a:t>
            </a:r>
            <a:r>
              <a:rPr lang="ru-RU" dirty="0" smtClean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 </a:t>
            </a:r>
            <a:r>
              <a:rPr lang="ru-RU" dirty="0" err="1" smtClean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Ягужинский</a:t>
            </a:r>
            <a:r>
              <a:rPr lang="ru-RU" dirty="0" smtClean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этой задачей справлялся блестяще. </a:t>
            </a:r>
            <a:r>
              <a:rPr lang="ru-RU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историк В.О. Ключевский писал: «Генерал-прокурор, а не Сенат становился маховым колесом всего управления; не входя в его состав, не имея сенаторского голоса, был, однако, настоящим его президентом, смотрел за порядком его заседаний, возбуждал в нем законодательные вопросы, судил, когда Сенат поступал право или неправо, посредством своих песочных часов руководил его рассуждениями и превращал его в политическое сооружение на песке».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95910" indent="356235">
              <a:lnSpc>
                <a:spcPct val="150000"/>
              </a:lnSpc>
              <a:spcAft>
                <a:spcPts val="25"/>
              </a:spcAft>
            </a:pPr>
            <a:r>
              <a:rPr lang="ru-RU" dirty="0" smtClean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Заслуги графа в деле строительства новой государственной службы Пётр I отметил чином действительного статского советника и орденом Святого Андрея Первозванного.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«Государево око». Двенадцать генерал-прокуроров импери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965" y="904775"/>
            <a:ext cx="3840480" cy="51398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2110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422" y="266148"/>
            <a:ext cx="7029651" cy="56323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преемниках Петра I прокуратура, как надзорный орган, пришла почти в полное забвение. Елизавета I Указом от 1741 г. восстанавливает деятельность прокуратуры как надзорного государственного органа. И в этом деле большую помощь государыне оказал князь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Никита Юрьевич Трубецкой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в 1740 году был назначен генерал-прокурором. Ему пришлось, по сути, заново выстраивать систему прокурорской          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topwar.ru/uploads/posts/2016-01/1452723150_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469" y="813497"/>
            <a:ext cx="3041583" cy="40574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180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262" y="419064"/>
            <a:ext cx="6448927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период царствования Екатерины II был князь </a:t>
            </a:r>
            <a:r>
              <a:rPr lang="ru-RU" sz="2400" b="1" dirty="0" smtClean="0"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Алексеевич Вяземский</a:t>
            </a:r>
            <a:r>
              <a:rPr lang="ru-RU" sz="2400" dirty="0" smtClean="0"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назначен генерал-прокурором и занимал этот пост почти тридцать лет. К концу карьеры он стал самым влиятельным человеком в империи и практически единолично руководил всесильной Тайной экспедицией, которая занималась политическим сыском. Через его руки прошли все самые известные политические дела Екатерининской эпохи: Емельяна Пугачёва, Александра Радищева, Николая Новикова и многие другие. За свою неутомимую деятельность князь Вяземский удостоился всех высших наград Российской империи.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467" y="970255"/>
            <a:ext cx="3056205" cy="453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14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756" y="4649884"/>
            <a:ext cx="11733195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Павле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генерал-прокурором смог побывать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известный поэт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того времени —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 Дмитриев.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этой должности Иван Дмитриев продержался четыре с половиной года.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topwar.ru/uploads/posts/2016-01/1452723094_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52" y="173254"/>
            <a:ext cx="3378467" cy="43226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599721" y="364768"/>
            <a:ext cx="397844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2000" i="1" dirty="0" smtClean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000" b="1" i="1" dirty="0" smtClean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Что мне зима? — сказал Подснежник, ранний цвет.</a:t>
            </a:r>
            <a:endParaRPr lang="ru-RU" sz="20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Пускай ее страшатся розы;</a:t>
            </a:r>
            <a:endParaRPr lang="ru-RU" sz="20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Я все превозмогу и бури, и морозы». —</a:t>
            </a:r>
            <a:endParaRPr lang="ru-RU" sz="20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Для гения препоны нет»</a:t>
            </a:r>
            <a:r>
              <a:rPr lang="ru-RU" sz="2000" b="1" i="1" dirty="0" smtClean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.</a:t>
            </a: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Подснежник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11" y="182878"/>
            <a:ext cx="4142689" cy="615054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505" y="182878"/>
            <a:ext cx="7084194" cy="39344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Известный русский поэт </a:t>
            </a:r>
            <a:r>
              <a:rPr lang="ru-RU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государственный деятель </a:t>
            </a:r>
            <a:r>
              <a:rPr lang="ru-RU" b="1" dirty="0" smtClean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Гавриил Державин </a:t>
            </a:r>
            <a:r>
              <a:rPr lang="ru-RU" dirty="0" smtClean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анимал пост генерал-прокурора в 1802–1803 годах.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Причём, назначая Державина генерал-прокурором, Александр I повелел ему возглавить и только что созданное Министерство юстиции. Таким образом,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Гавриил Романович стал первым в истории России министром юстиции.</a:t>
            </a:r>
            <a:r>
              <a:rPr lang="ru-RU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Правда, ненадолго. Взявшись рьяно выполнять возложенные на него функции, Державин вызвал неудовольствие царя. И уже через год последовала отставка.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7819" y="4567729"/>
            <a:ext cx="4729213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b="1" i="1" dirty="0" smtClean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памятник себе воздвиг чудесный, вечный,</a:t>
            </a:r>
            <a:endParaRPr lang="ru-RU" b="1" i="1" dirty="0" smtClean="0">
              <a:solidFill>
                <a:srgbClr val="0070C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b="1" i="1" dirty="0" smtClean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Металлов тверже он и выше пирамид;</a:t>
            </a:r>
            <a:endParaRPr lang="ru-RU" b="1" i="1" dirty="0" smtClean="0">
              <a:solidFill>
                <a:srgbClr val="0070C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b="1" i="1" dirty="0" smtClean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 вихрь его, ни гром не сломит быстротечный,</a:t>
            </a:r>
            <a:endParaRPr lang="ru-RU" b="1" i="1" dirty="0" smtClean="0">
              <a:solidFill>
                <a:srgbClr val="0070C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b="1" i="1" dirty="0" smtClean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времени полет его не сокрушит…»</a:t>
            </a:r>
          </a:p>
          <a:p>
            <a:pPr marL="90170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b="1" i="1" dirty="0" smtClean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Памятник</a:t>
            </a:r>
            <a:endParaRPr lang="ru-RU" b="1" i="1" dirty="0">
              <a:solidFill>
                <a:srgbClr val="0070C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3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502" y="234567"/>
            <a:ext cx="7735046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1829 году Николай I назначил </a:t>
            </a:r>
            <a:r>
              <a:rPr lang="ru-RU" sz="2000" b="1" dirty="0" smtClean="0">
                <a:solidFill>
                  <a:srgbClr val="2E74B5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Дмитрия Васильевича Дашкова</a:t>
            </a:r>
            <a:r>
              <a:rPr lang="ru-RU" sz="2000" dirty="0" smtClean="0">
                <a:solidFill>
                  <a:srgbClr val="2E74B5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генерал-прокурором России и министром юстиции. Именно при нём была закончена работа по составлению Полного собрания законов Российской империи. 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Дашков стал одним из инициаторов открытия в Петербурге первого в России училища правоведения, которое впоследствии окончили многие выдающиеся отечественные юристы.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боялся Дашков и спорить с императором, если того требовали интересы государства. И Николай, кстати, ценил в Дашкове это качество. Несмотря на возникающие между царём и генерал-прокурором трения, Николай I всегда считал Дашкова своим другом.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topwar.ru/uploads/posts/2016-01/1452723133_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732" y="751581"/>
            <a:ext cx="3339965" cy="4862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3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opwar.ru/uploads/posts/2016-01/1452723092_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6" y="666287"/>
            <a:ext cx="4074414" cy="60202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55143" y="919895"/>
            <a:ext cx="5041616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посту генерал-прокурора с 1862 по 1867 год находится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Дмитрий Замятнин.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течение двух он работал над составлением Судебных уставов. В ноябре 1864 года Александр II утвердил Судебные уставы. Введение их в жизнь кардинально изменило всю систему судопроизводства в стране: судебные органы полностью отделялись от административных и законодательных, создавались суды присяжных, в самом процессе вводились гласность и состязательность.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753</Words>
  <Application>Microsoft Office PowerPoint</Application>
  <PresentationFormat>Широкоэкранный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a_FuturaOrtoTitulInln</vt:lpstr>
      <vt:lpstr>Aparajita</vt:lpstr>
      <vt:lpstr>Arial</vt:lpstr>
      <vt:lpstr>Calibri</vt:lpstr>
      <vt:lpstr>Calibri Light</vt:lpstr>
      <vt:lpstr>Mon Amour Two</vt:lpstr>
      <vt:lpstr>Palatino Linotype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molod</dc:creator>
  <cp:lastModifiedBy>molod</cp:lastModifiedBy>
  <cp:revision>14</cp:revision>
  <dcterms:created xsi:type="dcterms:W3CDTF">2022-10-27T13:48:42Z</dcterms:created>
  <dcterms:modified xsi:type="dcterms:W3CDTF">2022-11-02T09:34:32Z</dcterms:modified>
</cp:coreProperties>
</file>