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305" r:id="rId3"/>
    <p:sldId id="258" r:id="rId4"/>
    <p:sldId id="257" r:id="rId5"/>
    <p:sldId id="260" r:id="rId6"/>
    <p:sldId id="350" r:id="rId7"/>
    <p:sldId id="261" r:id="rId8"/>
    <p:sldId id="262" r:id="rId9"/>
    <p:sldId id="268" r:id="rId10"/>
    <p:sldId id="269" r:id="rId11"/>
    <p:sldId id="334" r:id="rId12"/>
    <p:sldId id="270" r:id="rId13"/>
    <p:sldId id="272" r:id="rId14"/>
    <p:sldId id="271" r:id="rId15"/>
    <p:sldId id="273" r:id="rId16"/>
    <p:sldId id="274" r:id="rId17"/>
    <p:sldId id="347" r:id="rId18"/>
    <p:sldId id="275" r:id="rId19"/>
    <p:sldId id="342" r:id="rId20"/>
    <p:sldId id="276" r:id="rId21"/>
    <p:sldId id="348" r:id="rId22"/>
    <p:sldId id="335" r:id="rId23"/>
    <p:sldId id="277" r:id="rId24"/>
    <p:sldId id="337" r:id="rId25"/>
    <p:sldId id="338" r:id="rId26"/>
    <p:sldId id="336" r:id="rId27"/>
    <p:sldId id="341" r:id="rId28"/>
    <p:sldId id="351" r:id="rId29"/>
    <p:sldId id="352" r:id="rId30"/>
    <p:sldId id="346" r:id="rId31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9" autoAdjust="0"/>
    <p:restoredTop sz="99484" autoAdjust="0"/>
  </p:normalViewPr>
  <p:slideViewPr>
    <p:cSldViewPr snapToGrid="0">
      <p:cViewPr varScale="1">
        <p:scale>
          <a:sx n="67" d="100"/>
          <a:sy n="67" d="100"/>
        </p:scale>
        <p:origin x="35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CEDB3-8CF5-4548-9CA2-62D11ECAF267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2CFC091-D826-4D44-B198-045E7DF21D48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КИД  </a:t>
          </a:r>
          <a:r>
            <a:rPr lang="ru-RU" b="1" dirty="0" smtClean="0"/>
            <a:t>                                        </a:t>
          </a:r>
          <a:r>
            <a:rPr lang="ru-RU" dirty="0" smtClean="0"/>
            <a:t> 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(комитет иностранных дел)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9943625-61E6-41C3-8C01-FFED2656DB0A}" type="parTrans" cxnId="{E55C7C04-6EDD-4A15-9D01-21318902E03D}">
      <dgm:prSet/>
      <dgm:spPr/>
      <dgm:t>
        <a:bodyPr/>
        <a:lstStyle/>
        <a:p>
          <a:endParaRPr lang="ru-RU"/>
        </a:p>
      </dgm:t>
    </dgm:pt>
    <dgm:pt modelId="{233396A6-5A6E-4FE2-BF33-D6922C5A8D53}" type="sibTrans" cxnId="{E55C7C04-6EDD-4A15-9D01-21318902E03D}">
      <dgm:prSet/>
      <dgm:spPr/>
      <dgm:t>
        <a:bodyPr/>
        <a:lstStyle/>
        <a:p>
          <a:endParaRPr lang="ru-RU"/>
        </a:p>
      </dgm:t>
    </dgm:pt>
    <dgm:pt modelId="{4DD80298-A59A-4579-8BA6-374DC6EECADA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Политический департамент                               (секретная  канцелярия)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61D136D-4786-4381-A296-92C0189B10F3}" type="parTrans" cxnId="{081CC9C7-59B0-439A-9B88-C8ED643A0586}">
      <dgm:prSet/>
      <dgm:spPr/>
      <dgm:t>
        <a:bodyPr/>
        <a:lstStyle/>
        <a:p>
          <a:endParaRPr lang="ru-RU" dirty="0"/>
        </a:p>
      </dgm:t>
    </dgm:pt>
    <dgm:pt modelId="{84B6FD50-F54E-4927-A811-3214479C5A39}" type="sibTrans" cxnId="{081CC9C7-59B0-439A-9B88-C8ED643A0586}">
      <dgm:prSet/>
      <dgm:spPr/>
      <dgm:t>
        <a:bodyPr/>
        <a:lstStyle/>
        <a:p>
          <a:endParaRPr lang="ru-RU"/>
        </a:p>
      </dgm:t>
    </dgm:pt>
    <dgm:pt modelId="{A9FE245C-E727-4D90-BD0B-BD24A0C42330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«Публичная экспедиция»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5D4728-01D9-4DC1-BC98-2DC85A6FDB6A}" type="parTrans" cxnId="{A93FC7E1-AC2E-41DB-B63B-1D3EF79C4DC6}">
      <dgm:prSet/>
      <dgm:spPr/>
      <dgm:t>
        <a:bodyPr/>
        <a:lstStyle/>
        <a:p>
          <a:endParaRPr lang="ru-RU" dirty="0"/>
        </a:p>
      </dgm:t>
    </dgm:pt>
    <dgm:pt modelId="{606A85CD-A488-415C-98D4-6B405B724FC1}" type="sibTrans" cxnId="{A93FC7E1-AC2E-41DB-B63B-1D3EF79C4DC6}">
      <dgm:prSet/>
      <dgm:spPr/>
      <dgm:t>
        <a:bodyPr/>
        <a:lstStyle/>
        <a:p>
          <a:endParaRPr lang="ru-RU"/>
        </a:p>
      </dgm:t>
    </dgm:pt>
    <dgm:pt modelId="{54DEDAA0-A455-404F-9A3B-94BDA66E277D}" type="pres">
      <dgm:prSet presAssocID="{3D4CEDB3-8CF5-4548-9CA2-62D11ECAF26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688F26-E63F-4D99-A433-0BF70CD5CF10}" type="pres">
      <dgm:prSet presAssocID="{82CFC091-D826-4D44-B198-045E7DF21D48}" presName="root1" presStyleCnt="0"/>
      <dgm:spPr/>
    </dgm:pt>
    <dgm:pt modelId="{E18E3EF3-7DDF-4AF5-9304-FBCB0E4C1110}" type="pres">
      <dgm:prSet presAssocID="{82CFC091-D826-4D44-B198-045E7DF21D48}" presName="LevelOneTextNode" presStyleLbl="node0" presStyleIdx="0" presStyleCnt="1" custLinFactNeighborX="-5104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225268-836D-432B-B02E-C77A7B7CBF17}" type="pres">
      <dgm:prSet presAssocID="{82CFC091-D826-4D44-B198-045E7DF21D48}" presName="level2hierChild" presStyleCnt="0"/>
      <dgm:spPr/>
    </dgm:pt>
    <dgm:pt modelId="{C078428B-F473-4891-BDE8-AA803C54F74B}" type="pres">
      <dgm:prSet presAssocID="{A61D136D-4786-4381-A296-92C0189B10F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14773828-325C-4EAA-B70F-6CB2A0655317}" type="pres">
      <dgm:prSet presAssocID="{A61D136D-4786-4381-A296-92C0189B10F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12B7E7B-5DFA-4E2E-9B0D-37850C63D225}" type="pres">
      <dgm:prSet presAssocID="{4DD80298-A59A-4579-8BA6-374DC6EECADA}" presName="root2" presStyleCnt="0"/>
      <dgm:spPr/>
    </dgm:pt>
    <dgm:pt modelId="{478A65F5-BC5F-4B52-BEA7-3C660DA23735}" type="pres">
      <dgm:prSet presAssocID="{4DD80298-A59A-4579-8BA6-374DC6EECAD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93CD3B-D3E7-4C22-9411-2E2A3946E968}" type="pres">
      <dgm:prSet presAssocID="{4DD80298-A59A-4579-8BA6-374DC6EECADA}" presName="level3hierChild" presStyleCnt="0"/>
      <dgm:spPr/>
    </dgm:pt>
    <dgm:pt modelId="{5A104240-ED5B-40B7-B175-0EB26F1A49B6}" type="pres">
      <dgm:prSet presAssocID="{ED5D4728-01D9-4DC1-BC98-2DC85A6FDB6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CEE1B0C-305D-44F3-9DAA-DDBDFFD68746}" type="pres">
      <dgm:prSet presAssocID="{ED5D4728-01D9-4DC1-BC98-2DC85A6FDB6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1F0A37C-A272-4E31-9B70-2731565EC1CF}" type="pres">
      <dgm:prSet presAssocID="{A9FE245C-E727-4D90-BD0B-BD24A0C42330}" presName="root2" presStyleCnt="0"/>
      <dgm:spPr/>
    </dgm:pt>
    <dgm:pt modelId="{F07EED29-CF6B-42AA-A55E-EBEBA2C0D0DB}" type="pres">
      <dgm:prSet presAssocID="{A9FE245C-E727-4D90-BD0B-BD24A0C4233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301F4D-4908-4E25-AF8F-35C30DA744B3}" type="pres">
      <dgm:prSet presAssocID="{A9FE245C-E727-4D90-BD0B-BD24A0C42330}" presName="level3hierChild" presStyleCnt="0"/>
      <dgm:spPr/>
    </dgm:pt>
  </dgm:ptLst>
  <dgm:cxnLst>
    <dgm:cxn modelId="{DE018D50-4BCF-4B4F-A8E3-3A1A0C60074A}" type="presOf" srcId="{ED5D4728-01D9-4DC1-BC98-2DC85A6FDB6A}" destId="{5A104240-ED5B-40B7-B175-0EB26F1A49B6}" srcOrd="0" destOrd="0" presId="urn:microsoft.com/office/officeart/2008/layout/HorizontalMultiLevelHierarchy"/>
    <dgm:cxn modelId="{E55C7C04-6EDD-4A15-9D01-21318902E03D}" srcId="{3D4CEDB3-8CF5-4548-9CA2-62D11ECAF267}" destId="{82CFC091-D826-4D44-B198-045E7DF21D48}" srcOrd="0" destOrd="0" parTransId="{29943625-61E6-41C3-8C01-FFED2656DB0A}" sibTransId="{233396A6-5A6E-4FE2-BF33-D6922C5A8D53}"/>
    <dgm:cxn modelId="{A93FC7E1-AC2E-41DB-B63B-1D3EF79C4DC6}" srcId="{82CFC091-D826-4D44-B198-045E7DF21D48}" destId="{A9FE245C-E727-4D90-BD0B-BD24A0C42330}" srcOrd="1" destOrd="0" parTransId="{ED5D4728-01D9-4DC1-BC98-2DC85A6FDB6A}" sibTransId="{606A85CD-A488-415C-98D4-6B405B724FC1}"/>
    <dgm:cxn modelId="{081CC9C7-59B0-439A-9B88-C8ED643A0586}" srcId="{82CFC091-D826-4D44-B198-045E7DF21D48}" destId="{4DD80298-A59A-4579-8BA6-374DC6EECADA}" srcOrd="0" destOrd="0" parTransId="{A61D136D-4786-4381-A296-92C0189B10F3}" sibTransId="{84B6FD50-F54E-4927-A811-3214479C5A39}"/>
    <dgm:cxn modelId="{50CA30CC-9BE8-4285-BD11-EE2391C936AA}" type="presOf" srcId="{3D4CEDB3-8CF5-4548-9CA2-62D11ECAF267}" destId="{54DEDAA0-A455-404F-9A3B-94BDA66E277D}" srcOrd="0" destOrd="0" presId="urn:microsoft.com/office/officeart/2008/layout/HorizontalMultiLevelHierarchy"/>
    <dgm:cxn modelId="{34CADCA1-AF16-4316-B783-D674FD591281}" type="presOf" srcId="{A61D136D-4786-4381-A296-92C0189B10F3}" destId="{14773828-325C-4EAA-B70F-6CB2A0655317}" srcOrd="1" destOrd="0" presId="urn:microsoft.com/office/officeart/2008/layout/HorizontalMultiLevelHierarchy"/>
    <dgm:cxn modelId="{88F3A3FE-6013-4E32-8105-2101002631CD}" type="presOf" srcId="{A61D136D-4786-4381-A296-92C0189B10F3}" destId="{C078428B-F473-4891-BDE8-AA803C54F74B}" srcOrd="0" destOrd="0" presId="urn:microsoft.com/office/officeart/2008/layout/HorizontalMultiLevelHierarchy"/>
    <dgm:cxn modelId="{0A7007BD-DF3A-4F58-9CD4-2CE998DC1A4D}" type="presOf" srcId="{82CFC091-D826-4D44-B198-045E7DF21D48}" destId="{E18E3EF3-7DDF-4AF5-9304-FBCB0E4C1110}" srcOrd="0" destOrd="0" presId="urn:microsoft.com/office/officeart/2008/layout/HorizontalMultiLevelHierarchy"/>
    <dgm:cxn modelId="{C8FE0E82-E225-40D6-84C7-FC356E67767F}" type="presOf" srcId="{4DD80298-A59A-4579-8BA6-374DC6EECADA}" destId="{478A65F5-BC5F-4B52-BEA7-3C660DA23735}" srcOrd="0" destOrd="0" presId="urn:microsoft.com/office/officeart/2008/layout/HorizontalMultiLevelHierarchy"/>
    <dgm:cxn modelId="{5B6D62DF-E656-4DD0-9AE2-7E6E609C0A05}" type="presOf" srcId="{ED5D4728-01D9-4DC1-BC98-2DC85A6FDB6A}" destId="{2CEE1B0C-305D-44F3-9DAA-DDBDFFD68746}" srcOrd="1" destOrd="0" presId="urn:microsoft.com/office/officeart/2008/layout/HorizontalMultiLevelHierarchy"/>
    <dgm:cxn modelId="{426E6722-74F0-41FD-8043-E9512D119891}" type="presOf" srcId="{A9FE245C-E727-4D90-BD0B-BD24A0C42330}" destId="{F07EED29-CF6B-42AA-A55E-EBEBA2C0D0DB}" srcOrd="0" destOrd="0" presId="urn:microsoft.com/office/officeart/2008/layout/HorizontalMultiLevelHierarchy"/>
    <dgm:cxn modelId="{6475A338-099E-4AB9-A846-D1CA18772BF1}" type="presParOf" srcId="{54DEDAA0-A455-404F-9A3B-94BDA66E277D}" destId="{AF688F26-E63F-4D99-A433-0BF70CD5CF10}" srcOrd="0" destOrd="0" presId="urn:microsoft.com/office/officeart/2008/layout/HorizontalMultiLevelHierarchy"/>
    <dgm:cxn modelId="{DC67A93B-D697-4081-BD06-539389AFE03B}" type="presParOf" srcId="{AF688F26-E63F-4D99-A433-0BF70CD5CF10}" destId="{E18E3EF3-7DDF-4AF5-9304-FBCB0E4C1110}" srcOrd="0" destOrd="0" presId="urn:microsoft.com/office/officeart/2008/layout/HorizontalMultiLevelHierarchy"/>
    <dgm:cxn modelId="{12DD059B-767A-41DA-A13E-AEA4CFA59189}" type="presParOf" srcId="{AF688F26-E63F-4D99-A433-0BF70CD5CF10}" destId="{6A225268-836D-432B-B02E-C77A7B7CBF17}" srcOrd="1" destOrd="0" presId="urn:microsoft.com/office/officeart/2008/layout/HorizontalMultiLevelHierarchy"/>
    <dgm:cxn modelId="{EB8A9CB8-A94A-47E7-91FA-57669F7A33B9}" type="presParOf" srcId="{6A225268-836D-432B-B02E-C77A7B7CBF17}" destId="{C078428B-F473-4891-BDE8-AA803C54F74B}" srcOrd="0" destOrd="0" presId="urn:microsoft.com/office/officeart/2008/layout/HorizontalMultiLevelHierarchy"/>
    <dgm:cxn modelId="{635391B5-A464-4595-990B-9A048DBC9A18}" type="presParOf" srcId="{C078428B-F473-4891-BDE8-AA803C54F74B}" destId="{14773828-325C-4EAA-B70F-6CB2A0655317}" srcOrd="0" destOrd="0" presId="urn:microsoft.com/office/officeart/2008/layout/HorizontalMultiLevelHierarchy"/>
    <dgm:cxn modelId="{F8C200FC-5B4E-4384-AA06-3D4AC94FD862}" type="presParOf" srcId="{6A225268-836D-432B-B02E-C77A7B7CBF17}" destId="{412B7E7B-5DFA-4E2E-9B0D-37850C63D225}" srcOrd="1" destOrd="0" presId="urn:microsoft.com/office/officeart/2008/layout/HorizontalMultiLevelHierarchy"/>
    <dgm:cxn modelId="{D69E8C36-B00D-4D84-954E-8ABFB744A0D4}" type="presParOf" srcId="{412B7E7B-5DFA-4E2E-9B0D-37850C63D225}" destId="{478A65F5-BC5F-4B52-BEA7-3C660DA23735}" srcOrd="0" destOrd="0" presId="urn:microsoft.com/office/officeart/2008/layout/HorizontalMultiLevelHierarchy"/>
    <dgm:cxn modelId="{D0B3407A-7BBA-4EB7-A3D6-354317E9502C}" type="presParOf" srcId="{412B7E7B-5DFA-4E2E-9B0D-37850C63D225}" destId="{A493CD3B-D3E7-4C22-9411-2E2A3946E968}" srcOrd="1" destOrd="0" presId="urn:microsoft.com/office/officeart/2008/layout/HorizontalMultiLevelHierarchy"/>
    <dgm:cxn modelId="{19E5AB57-035F-4B48-954C-DFCA53122299}" type="presParOf" srcId="{6A225268-836D-432B-B02E-C77A7B7CBF17}" destId="{5A104240-ED5B-40B7-B175-0EB26F1A49B6}" srcOrd="2" destOrd="0" presId="urn:microsoft.com/office/officeart/2008/layout/HorizontalMultiLevelHierarchy"/>
    <dgm:cxn modelId="{026474E1-4067-4FC6-BA8A-D9F5041E2FFB}" type="presParOf" srcId="{5A104240-ED5B-40B7-B175-0EB26F1A49B6}" destId="{2CEE1B0C-305D-44F3-9DAA-DDBDFFD68746}" srcOrd="0" destOrd="0" presId="urn:microsoft.com/office/officeart/2008/layout/HorizontalMultiLevelHierarchy"/>
    <dgm:cxn modelId="{DA5847D1-91C6-41F2-B44A-B306F5556F52}" type="presParOf" srcId="{6A225268-836D-432B-B02E-C77A7B7CBF17}" destId="{91F0A37C-A272-4E31-9B70-2731565EC1CF}" srcOrd="3" destOrd="0" presId="urn:microsoft.com/office/officeart/2008/layout/HorizontalMultiLevelHierarchy"/>
    <dgm:cxn modelId="{E5466E6E-FE96-4693-B896-84D34A75B58F}" type="presParOf" srcId="{91F0A37C-A272-4E31-9B70-2731565EC1CF}" destId="{F07EED29-CF6B-42AA-A55E-EBEBA2C0D0DB}" srcOrd="0" destOrd="0" presId="urn:microsoft.com/office/officeart/2008/layout/HorizontalMultiLevelHierarchy"/>
    <dgm:cxn modelId="{88E6804D-C537-4186-9A1E-8B69A035038A}" type="presParOf" srcId="{91F0A37C-A272-4E31-9B70-2731565EC1CF}" destId="{82301F4D-4908-4E25-AF8F-35C30DA744B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91AC-3FFF-444A-AA66-1A942A9196F8}" type="datetimeFigureOut">
              <a:rPr lang="ru-RU"/>
              <a:pPr>
                <a:defRPr/>
              </a:pPr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1635-9E83-484B-B66A-0B89741A08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657D-0656-4161-94AB-55774AA625F2}" type="datetimeFigureOut">
              <a:rPr lang="ru-RU"/>
              <a:pPr>
                <a:defRPr/>
              </a:pPr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6834-CCD5-4C12-AB36-C031003362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E06D8-A215-4D44-90F5-95ACCCE74403}" type="datetimeFigureOut">
              <a:rPr lang="ru-RU"/>
              <a:pPr>
                <a:defRPr/>
              </a:pPr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CE52-68A8-4380-80CF-D489D3AA17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A72CE-A5B9-4B0C-8C78-33C830DA16D4}" type="datetimeFigureOut">
              <a:rPr lang="ru-RU"/>
              <a:pPr>
                <a:defRPr/>
              </a:pPr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492C5-B4A2-4FFA-B969-4F114F9912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2E965-8E27-4CCD-A44E-8C25208862A2}" type="datetimeFigureOut">
              <a:rPr lang="ru-RU"/>
              <a:pPr>
                <a:defRPr/>
              </a:pPr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6EE05-A159-417B-BBFE-23D72FEFF9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F15F-5B5F-46B7-B452-1F66DDCEA783}" type="datetimeFigureOut">
              <a:rPr lang="ru-RU"/>
              <a:pPr>
                <a:defRPr/>
              </a:pPr>
              <a:t>02.11.2022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FC1F1-BF8A-40CB-8602-3A196868E4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BDA0-6D51-4AA0-9E3D-183366010EC8}" type="datetimeFigureOut">
              <a:rPr lang="ru-RU"/>
              <a:pPr>
                <a:defRPr/>
              </a:pPr>
              <a:t>02.11.2022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071C-4366-4D60-80F9-EB37475476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23105-DD67-41CA-AE95-71C4747327D9}" type="datetimeFigureOut">
              <a:rPr lang="ru-RU"/>
              <a:pPr>
                <a:defRPr/>
              </a:pPr>
              <a:t>02.11.2022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D0EE-74B4-4614-9371-F9CDC38B54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CC627-95A8-4956-9936-5947325BD04F}" type="datetimeFigureOut">
              <a:rPr lang="ru-RU"/>
              <a:pPr>
                <a:defRPr/>
              </a:pPr>
              <a:t>02.11.2022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8E50-1410-4610-B642-C1FD6A9702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5BD97-F399-47B6-AB2D-723AEDECAA80}" type="datetimeFigureOut">
              <a:rPr lang="ru-RU"/>
              <a:pPr>
                <a:defRPr/>
              </a:pPr>
              <a:t>02.11.2022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CC56-98A9-4DFA-89FB-9066671048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1256-EE64-4608-905E-23B5F7270E8D}" type="datetimeFigureOut">
              <a:rPr lang="ru-RU"/>
              <a:pPr>
                <a:defRPr/>
              </a:pPr>
              <a:t>02.11.2022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3A5BD-0EC9-4A93-8CA4-228E4378E7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ED4D4D-472A-44FF-A44C-01C090749A79}" type="datetimeFigureOut">
              <a:rPr lang="ru-RU"/>
              <a:pPr>
                <a:defRPr/>
              </a:pPr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DFFAF-4474-41A6-BB4A-695BB4454D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hrono.info/biograf/chicher_g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info/biograf/kollontai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info/biograf/gromeko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4"/>
          <p:cNvSpPr txBox="1">
            <a:spLocks noChangeArrowheads="1"/>
          </p:cNvSpPr>
          <p:nvPr/>
        </p:nvSpPr>
        <p:spPr bwMode="auto">
          <a:xfrm>
            <a:off x="895350" y="231775"/>
            <a:ext cx="112966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dirty="0">
                <a:solidFill>
                  <a:srgbClr val="C00000"/>
                </a:solidFill>
                <a:latin typeface="Segoe Script"/>
                <a:ea typeface="Sakkal Majalla"/>
                <a:cs typeface="Sakkal Majalla"/>
              </a:rPr>
              <a:t>Не победить, а убедить!</a:t>
            </a:r>
          </a:p>
        </p:txBody>
      </p:sp>
      <p:pic>
        <p:nvPicPr>
          <p:cNvPr id="1331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66838"/>
            <a:ext cx="762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3" y="76200"/>
            <a:ext cx="6591300" cy="5243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3825" y="5424488"/>
            <a:ext cx="6837363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Пётр I Вели́кий </a:t>
            </a:r>
            <a:r>
              <a:rPr lang="ru-RU" dirty="0"/>
              <a:t>(Пётр Алексе́евич Рома́нов; 30 мая [9 июня] 1672 года — 28 января [8 февраля] 1725 года) — последний царь всея Руси и первый Император Всероссийский (с 1721 года). Из династии Романовых (с 1682 года).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94538" y="76200"/>
            <a:ext cx="4964112" cy="6200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С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оздание </a:t>
            </a:r>
            <a:r>
              <a:rPr lang="ru-RU" sz="2000" b="1" dirty="0">
                <a:solidFill>
                  <a:srgbClr val="2E75B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сети постоянных дипломатических представительств России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ведущих европейских государствах. В 1699 г. в Голландию был направлен опытный дипломат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А. Матвеев, в 1701 г. в Турцию -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А. Толстой. В 1700-1706 гг. были основаны также миссии в Дании, при Венском дворе, во Франции и Великобритании. </a:t>
            </a:r>
            <a:endParaRPr lang="ru-RU" sz="20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050"/>
            <a:ext cx="80010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39125" y="1095375"/>
            <a:ext cx="3848100" cy="15652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1697 году Петр I отправился за границу в составе Великого посольства.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26125" y="103188"/>
            <a:ext cx="6261100" cy="80038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Внешнеэкономические и дипломатические усилия России были сфокусированы на расширении позиций в Причерноморье, присоединении Крыма (1783 г.), обеспечении свободы мореплавания в Черном море, завершении процесса воссоединения Украины и Белоруссии с Россией, защите единоверцев на Балканах, продвижении на Кавказ и Закавказье. Крупным успехом российской дипломатии стал Кючук-Кайнарджийский мирный договор (1774 г.), завершивший русско-турецкую войну 1768-74 гг.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869" r="9190"/>
          <a:stretch/>
        </p:blipFill>
        <p:spPr>
          <a:xfrm>
            <a:off x="600075" y="257175"/>
            <a:ext cx="4814888" cy="494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5113" y="5418138"/>
            <a:ext cx="5467350" cy="1203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Екатерина </a:t>
            </a:r>
            <a:r>
              <a:rPr lang="en-US" dirty="0">
                <a:solidFill>
                  <a:srgbClr val="C00000"/>
                </a:solidFill>
              </a:rPr>
              <a:t>II </a:t>
            </a:r>
            <a:r>
              <a:rPr lang="ru-RU" dirty="0">
                <a:solidFill>
                  <a:srgbClr val="C00000"/>
                </a:solidFill>
              </a:rPr>
              <a:t>Алексеевна Великая </a:t>
            </a:r>
            <a:r>
              <a:rPr lang="ru-RU" dirty="0"/>
              <a:t>21 апреля (2 мая) 1729, Штеттин, Пруссия — 6 (17) ноября 1796, Зимний дворец, Петербург) — императрица всероссийская с 1762 по 1796 годы.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49" y="788275"/>
            <a:ext cx="3967491" cy="4896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20725" y="6040438"/>
            <a:ext cx="3402013" cy="379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Гавриила Иванович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Головкин.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8802" y="187717"/>
            <a:ext cx="508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995863" y="4686300"/>
            <a:ext cx="2703512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Борис Иванович Куракин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86969" y="1223932"/>
            <a:ext cx="3572693" cy="4757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999413" y="6224588"/>
            <a:ext cx="3760787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Алексе́й Петро́вич Бесту́жев-Рю́мин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r="1970"/>
          <a:stretch>
            <a:fillRect/>
          </a:stretch>
        </p:blipFill>
        <p:spPr bwMode="auto">
          <a:xfrm>
            <a:off x="446088" y="114300"/>
            <a:ext cx="11509375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4825" y="6248400"/>
            <a:ext cx="11393488" cy="4000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rgbClr val="0D0D0D"/>
                </a:solidFill>
                <a:latin typeface="Times New Roman" pitchFamily="18" charset="0"/>
              </a:rPr>
              <a:t>В 1718-1720 гг. Посольский приказ был преобразован в Коллегию иностранных дел (КИД).</a:t>
            </a:r>
            <a:endParaRPr lang="ru-RU" sz="2000" b="1" dirty="0">
              <a:solidFill>
                <a:srgbClr val="0D0D0D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-1089571" y="4355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9192"/>
          <a:stretch/>
        </p:blipFill>
        <p:spPr>
          <a:xfrm>
            <a:off x="488950" y="247650"/>
            <a:ext cx="3590925" cy="529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0350" y="5856288"/>
            <a:ext cx="9696450" cy="654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Алекса́ндр I</a:t>
            </a:r>
            <a:r>
              <a:rPr lang="ru-RU" dirty="0">
                <a:solidFill>
                  <a:srgbClr val="000000"/>
                </a:solidFill>
              </a:rPr>
              <a:t> Павлович Благословенный (12 (23) декабря 1777, Санкт-Петербург — 19 ноября (1 декабря) 1825, Таганрог) — император и самодержец Всероссийский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92638" y="188913"/>
            <a:ext cx="7353300" cy="5033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сентября 1802 г. Манифестом императора Александра I было образовано Министерство иностранных дел. В составе МИД появился ряд новых департаментов, в том числе Экспедиция консульских дел, Учебное отделение восточных языков, Внутренняя хозяйственная часть, департамент внутренних сношений, департамент внешних сношений.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министр иностранных дел А. Р. Воронцов сформировал временную канцелярию.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3" y="0"/>
            <a:ext cx="4681537" cy="587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26088" y="407988"/>
            <a:ext cx="6096000" cy="5946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В результате Крымской войны (1853-1856 гг.) международное положение России серьезно осложнилось. В этот непростой для России период в 1856 г. МИД возглавил            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А. М. Горчаков.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Благодаря блестящему дипломатическому таланту,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силе и упорству в достижении цели, Горчакову удалось добиться пересмотра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невыгодных для России статей Парижского договора и вновь предоставить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возможность для Российской империи держать военный флот и военные базы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в Чёрном море</a:t>
            </a: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.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Вошли в историю знаменитые циркуляры Горчакова - 1856 г., излагавший основы внешней политики России.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705350" y="1985963"/>
            <a:ext cx="7391399" cy="1800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800" dirty="0">
                <a:latin typeface="Times New Roman" pitchFamily="18" charset="0"/>
              </a:rPr>
              <a:t>После октябрьской революции 1917 г. был образован Народный комиссариат по иностранным делам во </a:t>
            </a:r>
            <a:r>
              <a:rPr lang="ru-RU" sz="2800" dirty="0" smtClean="0">
                <a:latin typeface="Times New Roman" pitchFamily="18" charset="0"/>
              </a:rPr>
              <a:t>главе с                            </a:t>
            </a:r>
            <a:r>
              <a:rPr lang="ru-RU" sz="2800" b="1" dirty="0">
                <a:latin typeface="Times New Roman" pitchFamily="18" charset="0"/>
              </a:rPr>
              <a:t>с Л. Д. Троцким.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6373"/>
          <a:stretch/>
        </p:blipFill>
        <p:spPr>
          <a:xfrm>
            <a:off x="428625" y="307975"/>
            <a:ext cx="3752850" cy="583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50" y="192088"/>
            <a:ext cx="2901950" cy="444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788275" y="4873625"/>
            <a:ext cx="3328988" cy="3794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dk1"/>
                </a:solidFill>
                <a:latin typeface="+mn-lt"/>
              </a:rPr>
              <a:t>Ва́цлав Ва́цлавович Воро́вский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85875" y="4972050"/>
            <a:ext cx="3409950" cy="379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Макси́м Макси́мович Литви́нов</a:t>
            </a:r>
            <a:r>
              <a:rPr lang="ru-RU" dirty="0"/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213" y="265113"/>
            <a:ext cx="2852737" cy="443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1392238" y="5638800"/>
            <a:ext cx="9731375" cy="915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dirty="0"/>
              <a:t>В течение 20-х годов НКИД провел огромную работу по выводу Советской России из политической изоляции, восстановлению ее как признанного, равноправного и неотъемлемого субъекта международных отношений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63575" y="588963"/>
            <a:ext cx="64833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>
                <a:latin typeface="Times New Roman" pitchFamily="18" charset="0"/>
                <a:hlinkClick r:id="rId2"/>
              </a:rPr>
              <a:t>Георгий Васильевич Чичерин</a:t>
            </a:r>
            <a:r>
              <a:rPr lang="ru-RU" sz="2000" dirty="0">
                <a:latin typeface="Times New Roman" pitchFamily="18" charset="0"/>
              </a:rPr>
              <a:t> родился 12 ноября 1872 года в селе Караул Кирсановского уезда Тамбовской губернии. Нарком (народный комиссар) по иностранным делам РСФСР (с 1923 года – СССР) (1918‑1930). </a:t>
            </a:r>
          </a:p>
          <a:p>
            <a:r>
              <a:rPr lang="ru-RU" sz="2000" dirty="0">
                <a:latin typeface="Times New Roman" pitchFamily="18" charset="0"/>
              </a:rPr>
              <a:t>      В составе советской делегации подписал Брест-Литовский мирный договор (1918). Возглавлял советскую делегацию на Генуэзской конференции (1922). Подписал Рапалльский договор (1922). Умер 7 июля 1936 года в Москве.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6513" y="449263"/>
            <a:ext cx="40386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38150" y="3836988"/>
            <a:ext cx="66738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В 1924 г. началась «полоса признаний СССР, когда были установлены дипотношения с Великобританией, Францией, Италией, Норвегией, Австрей, Швецией, Грецией, Данией, Японией, Китаем и Мексикой. Разговоры с Афганистаном, Турцией, Ираном, установлены отношения с Хиджазом (Аравия).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327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1100" y="247650"/>
            <a:ext cx="5421313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42913" y="4686300"/>
            <a:ext cx="11463337" cy="1552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dirty="0"/>
              <a:t>          </a:t>
            </a:r>
            <a:r>
              <a:rPr lang="ru-RU" sz="2400" dirty="0">
                <a:latin typeface="Times New Roman" pitchFamily="18" charset="0"/>
              </a:rPr>
              <a:t>Дипломатия - деловая, мирная, в отличие от военной, оперативная работа по осуществлению задач внешней политики государства, выполняемая органами правительства (ведомством иностранных дел, нередко главой правительства и главой государства) и их представителями и агентами за границей.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025" y="265113"/>
            <a:ext cx="7318375" cy="4921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связи с образованием СССР НКИД РСФСР был реорганизован в Народный комиссариат по иностранным делам СССР. В 1923 г. было одобрено «Положение о НКИД СССР», которое формально просуществовало до 1995 г. Восстанавливалась Коллегия как руководящий орган наркомата. В марте 1946 г. название внешнеэкономического ведомства было заменено на Министерство иностранных дел СССР. </a:t>
            </a:r>
            <a:r>
              <a:rPr lang="ru-RU" dirty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В мае 1939 г. главой НКИД был назначен В. М. Молотов.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313" y="269875"/>
            <a:ext cx="4283075" cy="561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6538" y="6092825"/>
            <a:ext cx="3436937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Молотов, Вячеслав Михайлович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74650" y="4875213"/>
            <a:ext cx="11463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В годы второй мировой войны советская дипломатия проводила линию на создание и укрепление антифашистской коалиции, открытие второго фронта в Европе, участвовала в разработке всех основополагающих межсоюзнических документов,  внесла значительный вклад в создание Организации Объединенных Наций. </a:t>
            </a:r>
          </a:p>
        </p:txBody>
      </p:sp>
      <p:pic>
        <p:nvPicPr>
          <p:cNvPr id="15364" name="Picture 4" descr="http://www.frontalbum.ru/wp-content/uploads/2011/07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5088" y="411163"/>
            <a:ext cx="5272087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nhsmun2010disec.files.wordpress.com/2010/01/security_council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91462" y="496302"/>
            <a:ext cx="5538604" cy="3695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75" y="409575"/>
            <a:ext cx="5867400" cy="576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6176963" y="614363"/>
            <a:ext cx="5819775" cy="4968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000" dirty="0">
                <a:latin typeface="Times New Roman" pitchFamily="18" charset="0"/>
                <a:hlinkClick r:id="rId3"/>
              </a:rPr>
              <a:t>Александра Федоровна Коллонтай</a:t>
            </a:r>
            <a:r>
              <a:rPr lang="ru-RU" sz="2000" dirty="0">
                <a:latin typeface="Times New Roman" pitchFamily="18" charset="0"/>
              </a:rPr>
              <a:t> родилась                  </a:t>
            </a:r>
            <a:r>
              <a:rPr lang="en-US" sz="2000" dirty="0">
                <a:latin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</a:rPr>
              <a:t>1 апреля 1872 года в Санкт-Петербурге. Имела ранг Чрезвычайного и Полномочного Посла. Занимала различные дипломатические посты в Норвегии, Мексике, Швеции. </a:t>
            </a:r>
          </a:p>
          <a:p>
            <a:r>
              <a:rPr lang="ru-RU" sz="2000" dirty="0">
                <a:latin typeface="Times New Roman" pitchFamily="18" charset="0"/>
              </a:rPr>
              <a:t>      </a:t>
            </a:r>
            <a:r>
              <a:rPr lang="ru-RU" sz="2000" b="1" dirty="0">
                <a:latin typeface="Times New Roman" pitchFamily="18" charset="0"/>
              </a:rPr>
              <a:t>Сыграла важную роль в прекращении войны</a:t>
            </a:r>
            <a:r>
              <a:rPr lang="ru-RU" sz="2000" dirty="0">
                <a:latin typeface="Times New Roman" pitchFamily="18" charset="0"/>
              </a:rPr>
              <a:t> 1939 ‑1940 годов между Россией и Финляндией. В 1944 году в ранге чрезвычайного и полномочного посла в Швеции Коллонтай взяла на себя роль посредника в переговорах о выходе Финляндии из войны. В 1945 ‑1952 годах находилась на ответственной работе в центральном аппарате НКИД (Народный комиссариат иностранных дел, с 1946 года – Министерство иностранных дел СССР). Умерла 9 марта 1952 года в Москве.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4894263"/>
            <a:ext cx="11458575" cy="15652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  <a:defRPr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Сложившаяся к середине 50-х годов структура МИД сохранилась без существенных изменений в течение 30 лет - до 1986 г. </a:t>
            </a:r>
            <a:endParaRPr lang="ru-RU" sz="2400" b="1" i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69875"/>
            <a:ext cx="3475038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410075" y="552450"/>
            <a:ext cx="7526338" cy="3749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000" dirty="0">
                <a:latin typeface="Times New Roman" pitchFamily="18" charset="0"/>
                <a:hlinkClick r:id="rId3"/>
              </a:rPr>
              <a:t>Андрей Андреевич Громыко</a:t>
            </a:r>
            <a:r>
              <a:rPr lang="ru-RU" sz="2000" dirty="0">
                <a:latin typeface="Times New Roman" pitchFamily="18" charset="0"/>
              </a:rPr>
              <a:t> Министр иностранных дел СССР (1957‑1985). Посол СССР в США (1943‑1946). Постоянный представитель СССР при ООН и одновременно заместитель министра иностранных дел СССР (1946‑1948). Возглавлял делегацию СССР на конференции в Думбартон-Оксе по созданию ООН (1944). </a:t>
            </a:r>
            <a:r>
              <a:rPr lang="ru-RU" sz="2000" b="1" dirty="0">
                <a:latin typeface="Times New Roman" pitchFamily="18" charset="0"/>
              </a:rPr>
              <a:t>Подписал договор о запрещении испытаний ядерного оружия в атмосфере, в космическом пространстве и под водой (1963), договор о нераспространении ядерного оружия (1968), советско-американское соглашение о предотвращении ядерной войны (1973) и договор между СССР и США об ограничении стратегических наступательных вооружений (1979).</a:t>
            </a:r>
            <a:r>
              <a:rPr lang="ru-RU" sz="20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4050" y="212725"/>
            <a:ext cx="11063288" cy="469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Министры иностранных дел России (октябрь 1990 – март 2004)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100" y="3402013"/>
            <a:ext cx="3902075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Андрей Владимирович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Козырев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 с октября 1990 по январь 1996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" y="1050925"/>
            <a:ext cx="34131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5" y="881063"/>
            <a:ext cx="37719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2538" y="812800"/>
            <a:ext cx="2439987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724400" y="3446463"/>
            <a:ext cx="3641725" cy="654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Евгений Максимович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Примаков — с января 1996 по сентябрь 1998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545513" y="3644900"/>
            <a:ext cx="3357562" cy="654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</a:rPr>
              <a:t>Игорь Сергеевич Иванов</a:t>
            </a:r>
            <a:r>
              <a:rPr lang="ru-RU" dirty="0">
                <a:solidFill>
                  <a:srgbClr val="000000"/>
                </a:solidFill>
              </a:rPr>
              <a:t> —                                   с сентября 1998  по март 2004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2413" y="4316413"/>
            <a:ext cx="11939587" cy="2301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1991 г. происходило становление внешней политики России как нового демократического государства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правопреемника СССР. Указом Президента Российской Федерации 14 марта 1995 г. было утверждено новое Положение о Министерстве Иностранных дел. Россия в сложнейших условиях сумела отстоять свои коренные национальные интересы на международной арене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19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963" y="430213"/>
            <a:ext cx="3757612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0050" y="509588"/>
            <a:ext cx="7583488" cy="485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Министерство иностранных дел РФ,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сокращённо МИД России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 -</a:t>
            </a:r>
          </a:p>
          <a:p>
            <a:pPr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Федеральный орган исполнительной власти Российской Федерации, осуществляющий государственное управление в области отношений Российской Федерации с иностранными государствами и международными организациями.</a:t>
            </a:r>
          </a:p>
          <a:p>
            <a:pPr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Министерство подведомственно Президенту Российской Федерации по вопросам, закреплённым за ним Конституцией, либо в соответствии с законодательными актами Российской Федерации.</a:t>
            </a:r>
          </a:p>
          <a:p>
            <a:pPr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3138" y="263525"/>
            <a:ext cx="5584825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0688" y="4195763"/>
            <a:ext cx="11506200" cy="2054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</a:rPr>
              <a:t>      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</a:rPr>
              <a:t>Ю́лий Миха́йлович Воронцо́в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(7 октября 1929, Ленинград — 12 декабря 2007, Москва) — советский и российский дипломат, постоянный представитель России при ООН, Чрезвычайный и Полномочный Посол СССР и России в Индии, Франции, Афганистане и США. Автор многочисленных публикаций на дипломатические темы, бывший президент Международного центра Рерихов. 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       Международная академия учредила памятную медаль его имени. Ею награждаются дипломаты, внесшие значительный вклад в устойчивое развитие мира и защиту интересов России.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0975" y="315913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338138" y="159018"/>
            <a:ext cx="8607425" cy="62478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Внёс неоценимый  вклад  в улучшение отношений между Россией и США, где он провел в общей сложности двадцать пять лет на различных дипломатических должностях. Наиболее запоминающийся период в жизни Юлия Воронцова – исторический договор между СССР и США 1987 года </a:t>
            </a:r>
            <a:r>
              <a:rPr lang="ru-RU" sz="2000" b="1" dirty="0">
                <a:latin typeface="Times New Roman" pitchFamily="18" charset="0"/>
              </a:rPr>
              <a:t>об уничтожении ракет средней дальности</a:t>
            </a:r>
            <a:r>
              <a:rPr lang="ru-RU" sz="2000" dirty="0">
                <a:latin typeface="Times New Roman" pitchFamily="18" charset="0"/>
              </a:rPr>
              <a:t>. Работал в США по таким вопросам, как Балканская война, проблема расширения НАТО на Восток. Внёс значительный вклад в улучшение отношений между Россией и США.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latin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В 1988 году в ранге первого заместителя министра возглавляет советское посольство в Афганистане,  решает  задачи дипломатического обеспечения вывода советских войск и  принятия усилий по недопущению развития внутриафганского конфликта.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Его деятельность способствовала укреплению связей между СССР и Индией</a:t>
            </a:r>
            <a:r>
              <a:rPr lang="ru-RU" sz="2000" dirty="0" smtClean="0">
                <a:latin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Руководил  операцией  по возвращение в Россию наследия семьи Рерихов.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Осуществлял  переход от Советского Союза к Российской Федерации в ООН.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Wdw-yLW4AAFoIM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11914"/>
            <a:ext cx="63722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24700" y="311914"/>
            <a:ext cx="4743450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Вита́лий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Ива́нович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Чу́ркин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(21 февраля 1952, Москва — 20 февраля 2017, Нью-Йорк) — советский и российский дипломат, чрезвычайный и полномочный посол. Постоянный представитель Российской Федерации (СССР) при ООН — официальное должностное лицо, представляющее Российскую Федерацию во всех органах Организации Объединённых Наций. Постпред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ранг Чрезвычайного и полномочного посла. В иерархии Министерства иностранных дел приравнивается к первому заместителю министра.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27 июля 2017 года должность занимает Василий Алексеевич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Небензя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6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8" y="277813"/>
            <a:ext cx="5581650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769100" y="82550"/>
            <a:ext cx="5338763" cy="3756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Сергей Викторович Лавров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(21 марта 1950, Москва) — российский государственный деятель, министр иностранных дел Российской Федерации (с 2004), постоянный член Совета безопасности России, член попечительского совета Российского совета по международным делам (c 2011). Имеет ранг Чрезвычайного и Полномочного посла.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31788" y="3971925"/>
            <a:ext cx="109997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Министр иностранных дел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— глава внешнеполитического ведомства. Министр представляет Россию на двусторонних и многосторонних переговорах и подписывает международные договоры; распределяет обязанности между своими заместителями и генеральным директором; утверждает положения о структурных подразделениях центрального аппарата; назначает на должность руководящих работников центрального аппарата, загранучреждений и территориальных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244706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9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075" y="188913"/>
            <a:ext cx="9467850" cy="2727325"/>
          </a:xfrm>
          <a:prstGeom prst="flowChartMagneticTap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rgbClr val="FFFF99"/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atin typeface="Segoe Script" panose="020B0504020000000003" pitchFamily="34" charset="0"/>
              </a:rPr>
              <a:t>Из истории дипломатии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/>
          </a:blip>
          <a:srcRect t="7497" r="3236"/>
          <a:stretch/>
        </p:blipFill>
        <p:spPr>
          <a:xfrm>
            <a:off x="3876402" y="3031834"/>
            <a:ext cx="4439194" cy="3826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4"/>
          <p:cNvSpPr txBox="1">
            <a:spLocks noChangeArrowheads="1"/>
          </p:cNvSpPr>
          <p:nvPr/>
        </p:nvSpPr>
        <p:spPr bwMode="auto">
          <a:xfrm>
            <a:off x="895350" y="231775"/>
            <a:ext cx="112966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dirty="0">
                <a:solidFill>
                  <a:srgbClr val="C00000"/>
                </a:solidFill>
                <a:latin typeface="Segoe Script"/>
                <a:ea typeface="Sakkal Majalla"/>
                <a:cs typeface="Sakkal Majalla"/>
              </a:rPr>
              <a:t>Не победить, а убедить!</a:t>
            </a:r>
          </a:p>
        </p:txBody>
      </p:sp>
      <p:pic>
        <p:nvPicPr>
          <p:cNvPr id="7065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66838"/>
            <a:ext cx="762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104775"/>
            <a:ext cx="82835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648700" y="2833083"/>
            <a:ext cx="32956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Первые известия о дипломатии восточных славян </a:t>
            </a:r>
            <a:r>
              <a:rPr lang="ru-RU" sz="2400" dirty="0" smtClean="0">
                <a:latin typeface="Times New Roman" pitchFamily="18" charset="0"/>
              </a:rPr>
              <a:t>относятся                 </a:t>
            </a:r>
            <a:r>
              <a:rPr lang="ru-RU" sz="2400" dirty="0">
                <a:latin typeface="Times New Roman" pitchFamily="18" charset="0"/>
              </a:rPr>
              <a:t>к </a:t>
            </a:r>
            <a:r>
              <a:rPr lang="en-US" sz="2400" dirty="0">
                <a:latin typeface="Times New Roman" pitchFamily="18" charset="0"/>
              </a:rPr>
              <a:t>V</a:t>
            </a:r>
            <a:r>
              <a:rPr lang="ru-RU" sz="2400" dirty="0">
                <a:latin typeface="Times New Roman" pitchFamily="18" charset="0"/>
              </a:rPr>
              <a:t> –</a:t>
            </a:r>
            <a:r>
              <a:rPr lang="en-US" sz="2400" dirty="0">
                <a:latin typeface="Times New Roman" pitchFamily="18" charset="0"/>
              </a:rPr>
              <a:t>VI </a:t>
            </a:r>
            <a:r>
              <a:rPr lang="ru-RU" sz="2400" dirty="0">
                <a:latin typeface="Times New Roman" pitchFamily="18" charset="0"/>
              </a:rPr>
              <a:t>нашей эры.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266700"/>
            <a:ext cx="7889875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79638" y="6054725"/>
            <a:ext cx="4206875" cy="379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Поход руси против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Византии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860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год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813800" y="903288"/>
            <a:ext cx="31813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838 г. направление русского посольства в Константинополь, </a:t>
            </a:r>
          </a:p>
          <a:p>
            <a:r>
              <a:rPr lang="ru-RU" sz="2000" dirty="0">
                <a:latin typeface="Times New Roman" pitchFamily="18" charset="0"/>
              </a:rPr>
              <a:t>860 г. заключение договора  </a:t>
            </a:r>
            <a:r>
              <a:rPr lang="ru-RU" sz="2000" b="1" dirty="0">
                <a:latin typeface="Times New Roman" pitchFamily="18" charset="0"/>
              </a:rPr>
              <a:t>«О мире и любви»</a:t>
            </a:r>
            <a:r>
              <a:rPr lang="ru-RU" sz="2000" dirty="0">
                <a:latin typeface="Times New Roman" pitchFamily="18" charset="0"/>
              </a:rPr>
              <a:t> Руси с Византийской империей.</a:t>
            </a:r>
          </a:p>
          <a:p>
            <a:r>
              <a:rPr lang="ru-RU" sz="2000" dirty="0">
                <a:latin typeface="Times New Roman" pitchFamily="18" charset="0"/>
              </a:rPr>
              <a:t> К IX-X вв. относится </a:t>
            </a:r>
            <a:r>
              <a:rPr lang="ru-RU" sz="2000" b="1" dirty="0">
                <a:latin typeface="Times New Roman" pitchFamily="18" charset="0"/>
              </a:rPr>
              <a:t>зарождение древнерусской посольской службы формирование иерархии дипломатов.</a:t>
            </a:r>
            <a:r>
              <a:rPr lang="ru-RU" sz="20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4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15712" y="244092"/>
            <a:ext cx="5541734" cy="4207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Лента лицом вниз 5"/>
          <p:cNvSpPr/>
          <p:nvPr/>
        </p:nvSpPr>
        <p:spPr>
          <a:xfrm>
            <a:off x="155157" y="4610356"/>
            <a:ext cx="11520488" cy="792162"/>
          </a:xfrm>
          <a:prstGeom prst="ribbon">
            <a:avLst>
              <a:gd name="adj1" fmla="val 16667"/>
              <a:gd name="adj2" fmla="val 70927"/>
            </a:avLst>
          </a:prstGeom>
          <a:gradFill>
            <a:gsLst>
              <a:gs pos="0">
                <a:srgbClr val="FF0000"/>
              </a:gs>
              <a:gs pos="50000">
                <a:schemeClr val="tx1">
                  <a:lumMod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83343" y="4806382"/>
            <a:ext cx="766411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D0D0D"/>
                </a:solidFill>
                <a:latin typeface="Segoe Script"/>
              </a:rPr>
              <a:t>      Александр </a:t>
            </a:r>
            <a:r>
              <a:rPr lang="ru-RU" sz="2000" b="1" dirty="0">
                <a:solidFill>
                  <a:srgbClr val="0D0D0D"/>
                </a:solidFill>
                <a:latin typeface="Segoe Script"/>
              </a:rPr>
              <a:t>Невский</a:t>
            </a:r>
            <a:r>
              <a:rPr lang="en-US" sz="2000" b="1" dirty="0">
                <a:solidFill>
                  <a:srgbClr val="0D0D0D"/>
                </a:solidFill>
                <a:latin typeface="Segoe Script"/>
              </a:rPr>
              <a:t> (1221 – 1263</a:t>
            </a:r>
            <a:r>
              <a:rPr lang="ru-RU" sz="2000" b="1" dirty="0">
                <a:solidFill>
                  <a:srgbClr val="0D0D0D"/>
                </a:solidFill>
                <a:latin typeface="Segoe Script"/>
              </a:rPr>
              <a:t> г.</a:t>
            </a:r>
            <a:r>
              <a:rPr lang="en-US" sz="2000" b="1" dirty="0">
                <a:solidFill>
                  <a:srgbClr val="0D0D0D"/>
                </a:solidFill>
                <a:latin typeface="Segoe Script"/>
              </a:rPr>
              <a:t>)</a:t>
            </a:r>
            <a:endParaRPr lang="ru-RU" sz="2000" b="1" dirty="0">
              <a:solidFill>
                <a:srgbClr val="0D0D0D"/>
              </a:solidFill>
              <a:latin typeface="Segoe Script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544511" y="284029"/>
            <a:ext cx="5251450" cy="37548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000" dirty="0" smtClean="0"/>
              <a:t>          Александр </a:t>
            </a:r>
            <a:r>
              <a:rPr lang="ru-RU" sz="2000" dirty="0"/>
              <a:t>так выстраивал свою внутреннюю и внешнюю политику, чтобы уберечь русские земли от разрушения. Для этого он не раз выступал послом к хану Батыю от всех русских князей. </a:t>
            </a:r>
            <a:r>
              <a:rPr lang="ru-RU" sz="2000" dirty="0" smtClean="0"/>
              <a:t> Он </a:t>
            </a:r>
            <a:r>
              <a:rPr lang="ru-RU" sz="2000" dirty="0"/>
              <a:t>заключал соответствующие мирные договоры как с татаро-монголами, так и с норвегами. Его ясный ум, точные просчеты, желание созидать оказались крайне важны для будущего объединения русских земель вокруг Московского княжества.</a:t>
            </a:r>
          </a:p>
          <a:p>
            <a:pPr algn="ctr"/>
            <a:r>
              <a:rPr lang="ru-RU" dirty="0"/>
              <a:t>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2211" y="5679062"/>
            <a:ext cx="1095375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/>
              <a:t>Алекса́ндр</a:t>
            </a:r>
            <a:r>
              <a:rPr lang="ru-RU" sz="2000" dirty="0"/>
              <a:t> </a:t>
            </a:r>
            <a:r>
              <a:rPr lang="ru-RU" sz="2000" dirty="0" err="1"/>
              <a:t>Яросла́вич</a:t>
            </a:r>
            <a:r>
              <a:rPr lang="ru-RU" sz="2000" dirty="0"/>
              <a:t> </a:t>
            </a:r>
            <a:r>
              <a:rPr lang="ru-RU" sz="2000" dirty="0" err="1"/>
              <a:t>Не́вский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— князь Новгородский (1236—1240, 1241—1252 и 1257—1259), великий князь Киевский (1249—1263), великий князь Владимирский (1252—1263), знаменитый русский полководец.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168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0"/>
            <a:ext cx="4545012" cy="62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10225" y="117475"/>
            <a:ext cx="6329363" cy="6311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 III Васильевич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( 22 января 1440 — 27 октября 1505) — великий князь московский с 1462 по 1505 год, сын московского великого князя Василия II Тёмного.</a:t>
            </a:r>
          </a:p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ходе правления Ивана Васильевича произошло объединение значительной части русских земель вокруг Москвы и её превращение в центр общерусского государства. Было достигнуто окончательное освобождение страны из-под власти ордынских ханов; принят Судебник — свод законов государства, воздвигнут нынешний кирпичный Московский Кремль и проведён ряд реформ, заложивших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 основы поместной системы землевладения,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создано особое дипломатическое ведомство.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15025" cy="591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140450" y="203200"/>
            <a:ext cx="5876925" cy="17478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rgbClr val="C00000"/>
                </a:solidFill>
              </a:rPr>
              <a:t>  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Иоа́нн IV Васи́льевич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— великий князь Московский и всея Руси с 1533, первый царь всея Руси (с 1547-1584)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69038" y="2281238"/>
            <a:ext cx="5719762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10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февраля 1549 года Иван Грозный передал в ведение подьячего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</a:rPr>
              <a:t>Ивана Михайловича Висковатого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, впоследствии думного дьяка,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все «посольское дело».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Б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ыло положено начало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 Посольскому приказу как особому учреждению, ведавшему внешнеполитическими делами.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       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Висковатый 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грал заметную роль во внешней политике России,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 был одним из сторонников Ливонской войны 1558‑1583 годов. В 1562 году добился заключения союзного договора с Данией и договора о двадцатилетнем перемирии со Швецией на выгодных для России условиях.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152400"/>
            <a:ext cx="7350125" cy="6124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вальная выноска 3"/>
          <p:cNvSpPr/>
          <p:nvPr/>
        </p:nvSpPr>
        <p:spPr>
          <a:xfrm>
            <a:off x="7772400" y="288925"/>
            <a:ext cx="4419600" cy="4803993"/>
          </a:xfrm>
          <a:prstGeom prst="wedgeEllipseCallout">
            <a:avLst>
              <a:gd name="adj1" fmla="val -68346"/>
              <a:gd name="adj2" fmla="val 464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В 80-х годах XVII в делаются п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ервые  шаги по организации постоянных </a:t>
            </a:r>
            <a:r>
              <a:rPr lang="ru-RU" sz="2400" b="1" dirty="0">
                <a:solidFill>
                  <a:srgbClr val="2E75B6"/>
                </a:solidFill>
                <a:latin typeface="Times New Roman" pitchFamily="18" charset="0"/>
              </a:rPr>
              <a:t>дипломатических представительств в соседних странах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(Швеция - 1634 г., Польша - 1673 г.)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2412</TotalTime>
  <Words>1943</Words>
  <Application>Microsoft Office PowerPoint</Application>
  <PresentationFormat>Широкоэкранный</PresentationFormat>
  <Paragraphs>77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Bookman Old Style</vt:lpstr>
      <vt:lpstr>Calibri</vt:lpstr>
      <vt:lpstr>Calibri Light</vt:lpstr>
      <vt:lpstr>Sakkal Majalla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molod</dc:creator>
  <cp:lastModifiedBy>molod</cp:lastModifiedBy>
  <cp:revision>135</cp:revision>
  <cp:lastPrinted>2020-02-03T14:21:31Z</cp:lastPrinted>
  <dcterms:created xsi:type="dcterms:W3CDTF">2015-02-09T14:16:37Z</dcterms:created>
  <dcterms:modified xsi:type="dcterms:W3CDTF">2022-11-02T11:12:30Z</dcterms:modified>
</cp:coreProperties>
</file>