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76" r:id="rId3"/>
    <p:sldId id="277" r:id="rId4"/>
    <p:sldId id="278" r:id="rId5"/>
    <p:sldId id="279" r:id="rId6"/>
    <p:sldId id="287" r:id="rId7"/>
    <p:sldId id="288" r:id="rId8"/>
    <p:sldId id="270" r:id="rId9"/>
    <p:sldId id="271" r:id="rId10"/>
    <p:sldId id="293" r:id="rId11"/>
    <p:sldId id="304" r:id="rId12"/>
    <p:sldId id="302" r:id="rId13"/>
    <p:sldId id="310" r:id="rId14"/>
    <p:sldId id="314" r:id="rId15"/>
    <p:sldId id="315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DFFBE-D0D8-4D98-A7AD-B3D00D60F411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C252F-51A4-4082-B342-7411CDB42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F6F6-CBD6-463E-82F4-19D347F00A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1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F6F6-CBD6-463E-82F4-19D347F00A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9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162E-809C-4E1D-8683-B654BB1FD964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45C8-CAEF-4125-8B27-1E98F1EEA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162E-809C-4E1D-8683-B654BB1FD964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45C8-CAEF-4125-8B27-1E98F1EEA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162E-809C-4E1D-8683-B654BB1FD964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45C8-CAEF-4125-8B27-1E98F1EEA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162E-809C-4E1D-8683-B654BB1FD964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45C8-CAEF-4125-8B27-1E98F1EEA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162E-809C-4E1D-8683-B654BB1FD964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45C8-CAEF-4125-8B27-1E98F1EEA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162E-809C-4E1D-8683-B654BB1FD964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45C8-CAEF-4125-8B27-1E98F1EEA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162E-809C-4E1D-8683-B654BB1FD964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45C8-CAEF-4125-8B27-1E98F1EEA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162E-809C-4E1D-8683-B654BB1FD964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45C8-CAEF-4125-8B27-1E98F1EEA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162E-809C-4E1D-8683-B654BB1FD964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45C8-CAEF-4125-8B27-1E98F1EEA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162E-809C-4E1D-8683-B654BB1FD964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45C8-CAEF-4125-8B27-1E98F1EEAC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162E-809C-4E1D-8683-B654BB1FD964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45C8-CAEF-4125-8B27-1E98F1EEAC48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1DA162E-809C-4E1D-8683-B654BB1FD964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3E845C8-CAEF-4125-8B27-1E98F1EEAC48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7" b="2725"/>
          <a:stretch/>
        </p:blipFill>
        <p:spPr bwMode="auto">
          <a:xfrm>
            <a:off x="3059831" y="3645024"/>
            <a:ext cx="3306237" cy="244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79712" y="260648"/>
            <a:ext cx="5683250" cy="3096344"/>
          </a:xfr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ПРАВА ПОТРЕБИТЕЛЯ: </a:t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ИЗУЧАЕМ, ПОНИМАЕМ, ЗАЩИЩАЕМ!</a:t>
            </a:r>
            <a:b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32D7-A50E-4495-964C-F5606B66993C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" name="Рисунок 5" descr="C:\Users\molod\Pictures\5786ш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7530" r="4311" b="29061"/>
          <a:stretch/>
        </p:blipFill>
        <p:spPr bwMode="auto">
          <a:xfrm rot="20351375">
            <a:off x="699727" y="1500774"/>
            <a:ext cx="2016224" cy="1565218"/>
          </a:xfrm>
          <a:prstGeom prst="rect">
            <a:avLst/>
          </a:prstGeom>
          <a:noFill/>
          <a:ln w="12700">
            <a:solidFill>
              <a:srgbClr val="00FFCC"/>
            </a:solidFill>
          </a:ln>
          <a:effectLst>
            <a:reflection blurRad="6350" stA="50000" endA="295" endPos="92000" dist="1016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molod\Pictures\щгп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7063">
            <a:off x="6867658" y="1493053"/>
            <a:ext cx="1728192" cy="1656184"/>
          </a:xfrm>
          <a:prstGeom prst="rect">
            <a:avLst/>
          </a:prstGeom>
          <a:noFill/>
          <a:ln w="12700">
            <a:solidFill>
              <a:srgbClr val="00FFCC"/>
            </a:solidFill>
          </a:ln>
          <a:effectLst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11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442" y="260649"/>
            <a:ext cx="7125113" cy="7200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0729"/>
            <a:ext cx="8928992" cy="1440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в течение которого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изготовитель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(исполнитель) обязуется обеспечивать потребителю возможность использования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товара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(работы) по назначению и нести ответственность за существенные недостатки, возникшие по его вине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740-74DD-40C2-874F-1B23A95FA59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068960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Срок годности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79512" y="361366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Период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по истечении которого товар (работа) считается непригодным для использования по назначению. Срок годности устанавливается на продукты питания, парфюмерно-косметические товары, медикаменты, товары бытовой химии и подобные товары (результаты работы). Срок годности начинает течь со дня изготовления.</a:t>
            </a:r>
          </a:p>
        </p:txBody>
      </p:sp>
    </p:spTree>
    <p:extLst>
      <p:ext uri="{BB962C8B-B14F-4D97-AF65-F5344CB8AC3E}">
        <p14:creationId xmlns:p14="http://schemas.microsoft.com/office/powerpoint/2010/main" val="1164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5"/>
            <a:ext cx="8579296" cy="86409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Гарантийный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срок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740-74DD-40C2-874F-1B23A95FA59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времени, в течение которого изготовитель товара или его продавец гарантируют его соответствие требованиям договора, показателям качества, паспортным данным. 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Для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сезонных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товаров (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одежда, обувь и др.) гарантийный срок исчисляется с момента наступления соответствующего сезона исходя из климатических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условий. </a:t>
            </a:r>
          </a:p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Гарантийный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начинается 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момента передачи товара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покупателю.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14" y="4414678"/>
            <a:ext cx="1779587" cy="2357885"/>
          </a:xfrm>
          <a:prstGeom prst="rect">
            <a:avLst/>
          </a:prstGeom>
          <a:noFill/>
          <a:ln>
            <a:noFill/>
          </a:ln>
          <a:effectLst>
            <a:glow rad="101600">
              <a:srgbClr val="7030A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5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Управление Федеральной службы по надзору в сфере защиты прав потребителей и благополучия человека по Мурманской области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183038, г. Мурманск, ул. Коммуны, 7, тел. 47-26-72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Отдел качества продуктов питания - тел. 47-32-55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Отдел защиты прав потребителей тел. – тел. 47-40-09</a:t>
            </a:r>
          </a:p>
          <a:p>
            <a:pPr algn="ctr"/>
            <a:endPara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Администрация г. Мурманска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183038, г. Мурманск, ул. Володарского, 4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Специалисты -  тел. 45-77-44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Отдел по защите прав потребителей – тел. 45-17-75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Специалисты-консультанты – тел. 45-70-87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Отдел развития потребительского рынка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Администрации г. Мурманска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183038, г. Мурманск, ул. Комсомольская, 10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Тел. 47-68-76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Общественная организация по защите прав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потребителей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Робин Гуд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Г. Мурманск, просп. Ленина, 19, оф. 405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Тел.  20-87-57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1402660" cy="20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37113"/>
            <a:ext cx="160294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5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3"/>
            <a:ext cx="8208912" cy="1008112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Грамотный потребитель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340768"/>
            <a:ext cx="9001000" cy="40324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Всегда честен с собой и окружающими и соблюдает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законы</a:t>
            </a: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Разумно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распоряжается имеющимися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средствами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Всегда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читает инструкцию и следует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Сохраняет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товарные, кассовые чеки. Гарантийные талоны и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квитанции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Предъявляет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только обоснованные претензии</a:t>
            </a: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1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740-74DD-40C2-874F-1B23A95FA59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olod\Desktop\_20130313_164343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9"/>
          <a:stretch/>
        </p:blipFill>
        <p:spPr bwMode="auto">
          <a:xfrm>
            <a:off x="4590826" y="25678"/>
            <a:ext cx="4502149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7675"/>
            <a:ext cx="4392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Укажите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свою фамилию, адрес, номер телефона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base">
              <a:buAutoNum type="arabicPeriod"/>
            </a:pPr>
            <a:endParaRPr lang="ru-RU" dirty="0"/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Пишите кратко и по теме. Не прибегайте к сарказму и не выражайте своего гнева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Включите все важные факты: дату и место покупки, а также информацию об изделии (например,  модель и заводской номер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Приложите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копии документов, имеющих отношение к вашей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проблеме.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посылайте оригиналов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возможно, подготовьте свое письмо в печатном виде. Если это невозможно, пишите его разборчиво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Копию письма можно отправить в организацию по защите прав потребителей.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Picture 2" descr="C:\Users\molod\Desktop\_20130313_164343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9"/>
          <a:stretch/>
        </p:blipFill>
        <p:spPr bwMode="auto">
          <a:xfrm>
            <a:off x="4590825" y="25678"/>
            <a:ext cx="4502149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872579"/>
            <a:ext cx="8856984" cy="2013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СПАСИБО ЗА ВНИМАНИЕ!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Государственное </a:t>
            </a:r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областное бюджетное  учреждение культуры</a:t>
            </a:r>
            <a:endParaRPr lang="ru-RU" sz="16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Мурманская областная детско-юношеская библиотека</a:t>
            </a:r>
            <a:endParaRPr lang="ru-RU" sz="1600" dirty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1600" b="1" dirty="0">
                <a:solidFill>
                  <a:srgbClr val="00B050"/>
                </a:solidFill>
                <a:latin typeface="Times New Roman"/>
                <a:ea typeface="Times New Roman"/>
              </a:rPr>
              <a:t>Центр правовой и социальной информации</a:t>
            </a:r>
            <a:r>
              <a:rPr lang="ru-RU" sz="160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ru-RU" sz="1600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/>
              </a:rPr>
              <a:t>Составитель и оформление презентации: главный библиотекарь ЦПСИ Антипина М.А.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/>
                <a:ea typeface="Times New Roman"/>
              </a:rPr>
              <a:t>2017 </a:t>
            </a:r>
            <a:r>
              <a:rPr lang="ru-RU" dirty="0">
                <a:solidFill>
                  <a:srgbClr val="00B050"/>
                </a:solidFill>
                <a:latin typeface="Times New Roman"/>
                <a:ea typeface="Times New Roman"/>
              </a:rPr>
              <a:t>год</a:t>
            </a: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ПРАВА ПОТРЕБИТЕЛЯ: </a:t>
            </a:r>
            <a:br>
              <a:rPr lang="ru-RU" sz="2800" i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i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ИЗУЧАЕМ, ПОНИМАЕМ, ЗАЩИЩАЕМ!</a:t>
            </a:r>
            <a:br>
              <a:rPr lang="ru-RU" sz="2800" i="1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66" y="1031051"/>
            <a:ext cx="2865918" cy="2286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8722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   РОССИЙСКОЙ   ФЕДЕРАЦИИ 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 ЗАЩИТЕ ПРАВ ПОТРЕБИТЕЛЕЙ»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07361"/>
            <a:ext cx="8496943" cy="3709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вопросам, которые не урегулированы в этом законе, применяются нормы Гражданского кодекса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Федерации.</a:t>
            </a:r>
            <a:endParaRPr lang="ru-RU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01008"/>
            <a:ext cx="13477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740-74DD-40C2-874F-1B23A95FA59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32D7-A50E-4495-964C-F5606B66993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429000"/>
            <a:ext cx="9144000" cy="29527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Потребитель</a:t>
            </a: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имеющий намерение заказать или приобрести либо заказывающий, приобретающий или использующий товары (работы, услуги) исключительно для личных семейных, домашних и иных нужд, не связанных с осуществлением предпринимательской деятельности</a:t>
            </a:r>
            <a:r>
              <a:rPr lang="ru-RU" sz="28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937250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505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784976" cy="1152128"/>
          </a:xfrm>
        </p:spPr>
        <p:txBody>
          <a:bodyPr/>
          <a:lstStyle/>
          <a:p>
            <a:pPr lvl="0" algn="ctr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Чем отличаются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понятия: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«изготовитель», «исполнитель» и «продавец»?</a:t>
            </a:r>
            <a:b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740-74DD-40C2-874F-1B23A95FA59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268760"/>
            <a:ext cx="8784976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6876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Изготовитель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предприятие, организация, учреждение или гражданин-предприниматель, производящие товары для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реализации. </a:t>
            </a:r>
          </a:p>
          <a:p>
            <a:endParaRPr lang="ru-RU" sz="2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предприятие, организация, учреждение или гражданин-предприниматель, выполняющие работы или оказывающие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услуги. </a:t>
            </a:r>
          </a:p>
          <a:p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Продавец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предприятие, организация, учреждение или гражданин-предприниматель, реализующие товары по договору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купли-продажи.</a:t>
            </a:r>
          </a:p>
          <a:p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olod\Pictures\iCAX4BA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13745">
            <a:off x="7329969" y="3509551"/>
            <a:ext cx="1628521" cy="1125813"/>
          </a:xfrm>
          <a:prstGeom prst="rect">
            <a:avLst/>
          </a:prstGeom>
          <a:noFill/>
          <a:ln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lod\Pictures\iCA2XGJ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3800">
            <a:off x="7240561" y="1748243"/>
            <a:ext cx="1699621" cy="1112152"/>
          </a:xfrm>
          <a:prstGeom prst="rect">
            <a:avLst/>
          </a:prstGeom>
          <a:noFill/>
          <a:ln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olod\Pictures\оош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8453">
            <a:off x="7246488" y="5407132"/>
            <a:ext cx="1714213" cy="1163129"/>
          </a:xfrm>
          <a:prstGeom prst="rect">
            <a:avLst/>
          </a:prstGeom>
          <a:noFill/>
          <a:ln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90776"/>
            <a:ext cx="8991201" cy="45984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На просвещение в области защиты своих прав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На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надлежащее качество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товаров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безопасность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товаров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На информацию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На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возмещение морального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вреда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судебную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защиту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7. На 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государственную, общественную 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защиту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 Право на выбор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740-74DD-40C2-874F-1B23A95FA59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26681"/>
            <a:ext cx="8991201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ПОТРЕБИТЕЛЬ  ИМЕЕТ  ПРАВО: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496" cy="112474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Существенные  недостатки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7"/>
            <a:ext cx="9144000" cy="2952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Неустранимые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Те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которые не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могут быть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устранены без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несоразмерных расходов и 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затрат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времени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*Те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которые выявляются неоднократно или проявляются вновь после их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устранения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740-74DD-40C2-874F-1B23A95FA591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267">
            <a:off x="4178523" y="4014239"/>
            <a:ext cx="1872208" cy="2246649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4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9"/>
            <a:ext cx="9180512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ru-RU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B050"/>
                </a:solidFill>
              </a:rPr>
              <a:t>* 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Отсутствие у потребителя кассового или товарного чека либо иного документа, удостоверяющих факт и условия покупки товара, не является основанием для отказа в удовлетворении его требований</a:t>
            </a:r>
            <a:endParaRPr lang="ru-R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3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* Обмену 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подлежат только непродовольственные товары             надлежащего 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</a:p>
          <a:p>
            <a:pPr marL="0" indent="0">
              <a:lnSpc>
                <a:spcPct val="90000"/>
              </a:lnSpc>
              <a:buNone/>
            </a:pPr>
            <a:endParaRPr lang="ru-R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Потребитель 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может обменять товар только на аналогичный приобретенному, но другой расцветки, фасона, формы, 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габаритов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*Потребитель 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имеет право  обменять товар лишь в 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14 дней, не считая дня его 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покупки</a:t>
            </a:r>
            <a:endParaRPr lang="ru-RU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6F740-74DD-40C2-874F-1B23A95FA59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4625"/>
            <a:ext cx="8892480" cy="7920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СЛЕДУЕТ ПОМНИТЬ, ЧТО: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molod\Pictures\iCAHV3Z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6270">
            <a:off x="7626963" y="3267715"/>
            <a:ext cx="1274546" cy="127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501008"/>
            <a:ext cx="52387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Обмену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подлежат только те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товары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которые не были в      употреблении, не потеряли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свой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товарный вид и потребительские свойства, а также при условии, что сохранены пломбы, фабричные ярлыки, товарный или кассовый чек, выданный потребителю вместе с проданным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товаром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 Просьба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 обмене товара может быть направлена только продавцу, у которого был приобретен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товар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5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ЗАМЕНА ТЕХНИЧЕСКИ СЛОЖНОГО ТОВАРА С НЕДОСТАТКАМИ </a:t>
            </a: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58772"/>
            <a:ext cx="8856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Потребитель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случае обнаружения в нем недостатков вправе отказаться от исполнения договора купли-продажи и потребовать возврата уплаченной суммы или потребовать его замены  на аналогичный или товар другой марки, артикула в течение 15 дней со дня передачи потребителю такого товара.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79844" y="5337981"/>
            <a:ext cx="1944216" cy="1458162"/>
          </a:xfrm>
          <a:prstGeom prst="rect">
            <a:avLst/>
          </a:prstGeom>
          <a:noFill/>
          <a:ln>
            <a:noFill/>
          </a:ln>
          <a:effectLst>
            <a:glow rad="101600">
              <a:srgbClr val="3333FF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" y="4413844"/>
            <a:ext cx="2064881" cy="1458163"/>
          </a:xfrm>
          <a:prstGeom prst="rect">
            <a:avLst/>
          </a:prstGeom>
          <a:noFill/>
          <a:ln>
            <a:noFill/>
          </a:ln>
          <a:effectLst>
            <a:glow rad="139700">
              <a:srgbClr val="3333FF">
                <a:alpha val="40000"/>
              </a:srgbClr>
            </a:glow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67393"/>
            <a:ext cx="1584176" cy="1428750"/>
          </a:xfrm>
          <a:prstGeom prst="rect">
            <a:avLst/>
          </a:prstGeom>
          <a:noFill/>
          <a:ln>
            <a:noFill/>
          </a:ln>
          <a:effectLst>
            <a:glow rad="101600">
              <a:srgbClr val="3333FF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52" y="4071664"/>
            <a:ext cx="2000250" cy="1450975"/>
          </a:xfrm>
          <a:prstGeom prst="rect">
            <a:avLst/>
          </a:prstGeom>
          <a:noFill/>
          <a:ln>
            <a:noFill/>
          </a:ln>
          <a:effectLst>
            <a:glow rad="139700">
              <a:srgbClr val="3333FF">
                <a:alpha val="40000"/>
              </a:srgbClr>
            </a:glow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9406"/>
            <a:ext cx="1819275" cy="1428750"/>
          </a:xfrm>
          <a:prstGeom prst="rect">
            <a:avLst/>
          </a:prstGeom>
          <a:noFill/>
          <a:ln>
            <a:noFill/>
          </a:ln>
          <a:effectLst>
            <a:glow rad="139700">
              <a:srgbClr val="3333FF">
                <a:alpha val="40000"/>
              </a:srgbClr>
            </a:glow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1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1303</TotalTime>
  <Words>857</Words>
  <Application>Microsoft Office PowerPoint</Application>
  <PresentationFormat>Экран (4:3)</PresentationFormat>
  <Paragraphs>122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Autumn</vt:lpstr>
      <vt:lpstr>      ПРАВА ПОТРЕБИТЕЛЯ:  ИЗУЧАЕМ, ПОНИМАЕМ, ЗАЩИЩАЕМ! </vt:lpstr>
      <vt:lpstr>ЗАКОН    РОССИЙСКОЙ   ФЕДЕРАЦИИ  «О ЗАЩИТЕ ПРАВ ПОТРЕБИТЕЛЕЙ»</vt:lpstr>
      <vt:lpstr>Презентация PowerPoint</vt:lpstr>
      <vt:lpstr>Чем отличаются понятия: «изготовитель», «исполнитель» и «продавец»? </vt:lpstr>
      <vt:lpstr>Презентация PowerPoint</vt:lpstr>
      <vt:lpstr>         Существенные  недостатки</vt:lpstr>
      <vt:lpstr>СЛЕДУЕТ ПОМНИТЬ, ЧТО:</vt:lpstr>
      <vt:lpstr>Презентация PowerPoint</vt:lpstr>
      <vt:lpstr>Презентация PowerPoint</vt:lpstr>
      <vt:lpstr>Срок службы</vt:lpstr>
      <vt:lpstr>Гарантийный срок</vt:lpstr>
      <vt:lpstr>Презентация PowerPoint</vt:lpstr>
      <vt:lpstr>Грамотный потребитель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molod</dc:creator>
  <cp:lastModifiedBy>metodist</cp:lastModifiedBy>
  <cp:revision>110</cp:revision>
  <cp:lastPrinted>2014-02-07T06:05:20Z</cp:lastPrinted>
  <dcterms:created xsi:type="dcterms:W3CDTF">2013-03-12T06:53:41Z</dcterms:created>
  <dcterms:modified xsi:type="dcterms:W3CDTF">2018-03-02T09:57:57Z</dcterms:modified>
</cp:coreProperties>
</file>