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</p:sldMasterIdLst>
  <p:notesMasterIdLst>
    <p:notesMasterId r:id="rId16"/>
  </p:notesMasterIdLst>
  <p:sldIdLst>
    <p:sldId id="284" r:id="rId2"/>
    <p:sldId id="337" r:id="rId3"/>
    <p:sldId id="338" r:id="rId4"/>
    <p:sldId id="339" r:id="rId5"/>
    <p:sldId id="261" r:id="rId6"/>
    <p:sldId id="329" r:id="rId7"/>
    <p:sldId id="330" r:id="rId8"/>
    <p:sldId id="331" r:id="rId9"/>
    <p:sldId id="332" r:id="rId10"/>
    <p:sldId id="334" r:id="rId11"/>
    <p:sldId id="333" r:id="rId12"/>
    <p:sldId id="335" r:id="rId13"/>
    <p:sldId id="336" r:id="rId14"/>
    <p:sldId id="278" r:id="rId15"/>
  </p:sldIdLst>
  <p:sldSz cx="10688638" cy="75628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19"/>
    <a:srgbClr val="F3E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48" autoAdjust="0"/>
  </p:normalViewPr>
  <p:slideViewPr>
    <p:cSldViewPr>
      <p:cViewPr varScale="1">
        <p:scale>
          <a:sx n="52" d="100"/>
          <a:sy n="52" d="100"/>
        </p:scale>
        <p:origin x="-1644" y="-84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2ADF-ECED-4CF8-B4F9-97E2EA6FBB4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F2366F86-C551-4EFC-B2FC-5AC61A82597D}">
      <dgm:prSet phldrT="[Текст]"/>
      <dgm:spPr/>
      <dgm:t>
        <a:bodyPr anchor="ctr"/>
        <a:lstStyle/>
        <a:p>
          <a:r>
            <a:rPr lang="ru-RU" dirty="0" smtClean="0"/>
            <a:t>ЕЖЕГОДНЫЙ ВСЕРОССИЙСКИЙ ОНЛАЙН- ЧЕМПИОНАТ</a:t>
          </a:r>
          <a:endParaRPr lang="en-US" dirty="0" smtClean="0"/>
        </a:p>
      </dgm:t>
    </dgm:pt>
    <dgm:pt modelId="{DE2A86E3-681F-45B1-BD12-E3CD7E914EBE}" type="parTrans" cxnId="{9FE40FEE-4836-430D-9A0A-21A98EBC8E26}">
      <dgm:prSet/>
      <dgm:spPr/>
      <dgm:t>
        <a:bodyPr/>
        <a:lstStyle/>
        <a:p>
          <a:endParaRPr lang="ru-RU"/>
        </a:p>
      </dgm:t>
    </dgm:pt>
    <dgm:pt modelId="{11CFB39B-7901-42E4-97DF-DF64E4398FDD}" type="sibTrans" cxnId="{9FE40FEE-4836-430D-9A0A-21A98EBC8E26}">
      <dgm:prSet/>
      <dgm:spPr/>
      <dgm:t>
        <a:bodyPr/>
        <a:lstStyle/>
        <a:p>
          <a:endParaRPr lang="ru-RU"/>
        </a:p>
      </dgm:t>
    </dgm:pt>
    <dgm:pt modelId="{862A539D-E39C-4614-89E3-FC9FF61D0F45}">
      <dgm:prSet phldrT="[Текст]"/>
      <dgm:spPr/>
      <dgm:t>
        <a:bodyPr anchor="ctr"/>
        <a:lstStyle/>
        <a:p>
          <a:r>
            <a:rPr lang="ru-RU" dirty="0" smtClean="0"/>
            <a:t>ВЕБ</a:t>
          </a:r>
          <a:r>
            <a:rPr lang="en-US" dirty="0" smtClean="0"/>
            <a:t>-</a:t>
          </a:r>
          <a:r>
            <a:rPr lang="ru-RU" dirty="0" smtClean="0"/>
            <a:t>ПОРТАЛ «ЗНАНИЯ»</a:t>
          </a:r>
        </a:p>
        <a:p>
          <a:r>
            <a:rPr lang="en-US" dirty="0" smtClean="0"/>
            <a:t>&amp;</a:t>
          </a:r>
        </a:p>
        <a:p>
          <a:r>
            <a:rPr lang="ru-RU" dirty="0" smtClean="0"/>
            <a:t>МОБИЛЬНОЕ ПРИЛОЖЕНИЕ</a:t>
          </a:r>
          <a:endParaRPr lang="ru-RU" dirty="0"/>
        </a:p>
      </dgm:t>
    </dgm:pt>
    <dgm:pt modelId="{F2781DE4-9A3E-4894-B856-B4E815A6F776}" type="parTrans" cxnId="{D0C524FF-33AB-43AA-ADE3-A9B75AA7408B}">
      <dgm:prSet/>
      <dgm:spPr/>
      <dgm:t>
        <a:bodyPr/>
        <a:lstStyle/>
        <a:p>
          <a:endParaRPr lang="ru-RU"/>
        </a:p>
      </dgm:t>
    </dgm:pt>
    <dgm:pt modelId="{36F80770-DC61-45FA-99D7-797D7AE6ABDF}" type="sibTrans" cxnId="{D0C524FF-33AB-43AA-ADE3-A9B75AA7408B}">
      <dgm:prSet/>
      <dgm:spPr/>
      <dgm:t>
        <a:bodyPr/>
        <a:lstStyle/>
        <a:p>
          <a:endParaRPr lang="ru-RU"/>
        </a:p>
      </dgm:t>
    </dgm:pt>
    <dgm:pt modelId="{690A2334-184E-47CD-A45B-C59682B647A7}">
      <dgm:prSet phldrT="[Текст]"/>
      <dgm:spPr/>
      <dgm:t>
        <a:bodyPr anchor="ctr"/>
        <a:lstStyle/>
        <a:p>
          <a:r>
            <a:rPr lang="ru-RU" dirty="0" smtClean="0"/>
            <a:t>ЛОКАЛЬНЫЕ ТУРНИРЫ</a:t>
          </a:r>
        </a:p>
        <a:p>
          <a:r>
            <a:rPr lang="en-US" dirty="0" smtClean="0"/>
            <a:t>&amp;</a:t>
          </a:r>
          <a:endParaRPr lang="ru-RU" dirty="0" smtClean="0"/>
        </a:p>
        <a:p>
          <a:r>
            <a:rPr lang="ru-RU" dirty="0" smtClean="0"/>
            <a:t>ВИКТОРИНА</a:t>
          </a:r>
          <a:endParaRPr lang="ru-RU" dirty="0"/>
        </a:p>
      </dgm:t>
    </dgm:pt>
    <dgm:pt modelId="{BC9A8093-A066-4C91-8F20-B1B1560D4C92}" type="parTrans" cxnId="{7B36A877-8016-4AA2-954F-A3BA283E5A0C}">
      <dgm:prSet/>
      <dgm:spPr/>
      <dgm:t>
        <a:bodyPr/>
        <a:lstStyle/>
        <a:p>
          <a:endParaRPr lang="ru-RU"/>
        </a:p>
      </dgm:t>
    </dgm:pt>
    <dgm:pt modelId="{11BBB92E-BF06-4675-B999-13FAB0046994}" type="sibTrans" cxnId="{7B36A877-8016-4AA2-954F-A3BA283E5A0C}">
      <dgm:prSet/>
      <dgm:spPr/>
      <dgm:t>
        <a:bodyPr/>
        <a:lstStyle/>
        <a:p>
          <a:endParaRPr lang="ru-RU"/>
        </a:p>
      </dgm:t>
    </dgm:pt>
    <dgm:pt modelId="{B995D8DE-5E50-49CB-9E30-5F3FA2C6CB68}" type="pres">
      <dgm:prSet presAssocID="{0FD32ADF-ECED-4CF8-B4F9-97E2EA6FBB4D}" presName="Name0" presStyleCnt="0">
        <dgm:presLayoutVars>
          <dgm:dir/>
          <dgm:resizeHandles val="exact"/>
        </dgm:presLayoutVars>
      </dgm:prSet>
      <dgm:spPr/>
    </dgm:pt>
    <dgm:pt modelId="{A924CE6F-BC59-4164-9738-4302E9C94DCE}" type="pres">
      <dgm:prSet presAssocID="{0FD32ADF-ECED-4CF8-B4F9-97E2EA6FBB4D}" presName="bkgdShp" presStyleLbl="alignAccFollowNode1" presStyleIdx="0" presStyleCnt="1" custLinFactNeighborY="-4154"/>
      <dgm:spPr/>
    </dgm:pt>
    <dgm:pt modelId="{B7EC2843-AD01-4073-BE01-40025D942531}" type="pres">
      <dgm:prSet presAssocID="{0FD32ADF-ECED-4CF8-B4F9-97E2EA6FBB4D}" presName="linComp" presStyleCnt="0"/>
      <dgm:spPr/>
    </dgm:pt>
    <dgm:pt modelId="{70347768-32A5-4E8E-9655-FA5945AC39B3}" type="pres">
      <dgm:prSet presAssocID="{F2366F86-C551-4EFC-B2FC-5AC61A82597D}" presName="compNode" presStyleCnt="0"/>
      <dgm:spPr/>
    </dgm:pt>
    <dgm:pt modelId="{259A6F17-8B7C-4C96-B070-E5432F236D87}" type="pres">
      <dgm:prSet presAssocID="{F2366F86-C551-4EFC-B2FC-5AC61A82597D}" presName="node" presStyleLbl="node1" presStyleIdx="0" presStyleCnt="3" custLinFactX="8903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0A93-771D-462E-B50F-682871AD76E1}" type="pres">
      <dgm:prSet presAssocID="{F2366F86-C551-4EFC-B2FC-5AC61A82597D}" presName="invisiNode" presStyleLbl="node1" presStyleIdx="0" presStyleCnt="3"/>
      <dgm:spPr/>
    </dgm:pt>
    <dgm:pt modelId="{86F67EAF-4213-4E76-B6A0-320E18389BF3}" type="pres">
      <dgm:prSet presAssocID="{F2366F86-C551-4EFC-B2FC-5AC61A82597D}" presName="imagNode" presStyleLbl="fgImgPlace1" presStyleIdx="0" presStyleCnt="3" custLinFactX="13315" custLinFactNeighborX="100000" custLinFactNeighborY="-11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92808BF2-37A1-4E01-A447-F4B16DB3093B}" type="pres">
      <dgm:prSet presAssocID="{11CFB39B-7901-42E4-97DF-DF64E4398F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900BF7-2891-4D87-89CD-73389B0BC206}" type="pres">
      <dgm:prSet presAssocID="{862A539D-E39C-4614-89E3-FC9FF61D0F45}" presName="compNode" presStyleCnt="0"/>
      <dgm:spPr/>
    </dgm:pt>
    <dgm:pt modelId="{1478E0A5-8DC4-48B8-BC90-B027DA8AF93D}" type="pres">
      <dgm:prSet presAssocID="{862A539D-E39C-4614-89E3-FC9FF61D0F45}" presName="node" presStyleLbl="node1" presStyleIdx="1" presStyleCnt="3" custLinFactX="-11389" custLinFactNeighborX="-1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C8A02-2FA8-4D70-8897-80C249FDDFD0}" type="pres">
      <dgm:prSet presAssocID="{862A539D-E39C-4614-89E3-FC9FF61D0F45}" presName="invisiNode" presStyleLbl="node1" presStyleIdx="1" presStyleCnt="3"/>
      <dgm:spPr/>
    </dgm:pt>
    <dgm:pt modelId="{8D63C137-5205-47B2-93C6-4CBA834AA953}" type="pres">
      <dgm:prSet presAssocID="{862A539D-E39C-4614-89E3-FC9FF61D0F45}" presName="imagNode" presStyleLbl="fgImgPlace1" presStyleIdx="1" presStyleCnt="3" custLinFactX="-6978" custLinFactNeighborX="-100000" custLinFactNeighborY="-11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604993-95F5-4CEF-A36F-FE8BC51E7B9F}" type="pres">
      <dgm:prSet presAssocID="{36F80770-DC61-45FA-99D7-797D7AE6AB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B72EB6-4B99-4031-B5AD-C56AF4843564}" type="pres">
      <dgm:prSet presAssocID="{690A2334-184E-47CD-A45B-C59682B647A7}" presName="compNode" presStyleCnt="0"/>
      <dgm:spPr/>
    </dgm:pt>
    <dgm:pt modelId="{E00C8551-1788-4BAC-8FAD-24C15909E7CE}" type="pres">
      <dgm:prSet presAssocID="{690A2334-184E-47CD-A45B-C59682B647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57DFE-B10A-47F6-AE8E-AB4C0B37FFB2}" type="pres">
      <dgm:prSet presAssocID="{690A2334-184E-47CD-A45B-C59682B647A7}" presName="invisiNode" presStyleLbl="node1" presStyleIdx="2" presStyleCnt="3"/>
      <dgm:spPr/>
    </dgm:pt>
    <dgm:pt modelId="{CE113179-69ED-4751-B4FF-F09CB4F5A642}" type="pres">
      <dgm:prSet presAssocID="{690A2334-184E-47CD-A45B-C59682B647A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36A877-8016-4AA2-954F-A3BA283E5A0C}" srcId="{0FD32ADF-ECED-4CF8-B4F9-97E2EA6FBB4D}" destId="{690A2334-184E-47CD-A45B-C59682B647A7}" srcOrd="2" destOrd="0" parTransId="{BC9A8093-A066-4C91-8F20-B1B1560D4C92}" sibTransId="{11BBB92E-BF06-4675-B999-13FAB0046994}"/>
    <dgm:cxn modelId="{379869DF-C9CC-4F0F-9751-46CD7A0FDAE4}" type="presOf" srcId="{862A539D-E39C-4614-89E3-FC9FF61D0F45}" destId="{1478E0A5-8DC4-48B8-BC90-B027DA8AF93D}" srcOrd="0" destOrd="0" presId="urn:microsoft.com/office/officeart/2005/8/layout/pList2"/>
    <dgm:cxn modelId="{DCF28786-54FB-42C6-8124-CEF15E7DD6D0}" type="presOf" srcId="{0FD32ADF-ECED-4CF8-B4F9-97E2EA6FBB4D}" destId="{B995D8DE-5E50-49CB-9E30-5F3FA2C6CB68}" srcOrd="0" destOrd="0" presId="urn:microsoft.com/office/officeart/2005/8/layout/pList2"/>
    <dgm:cxn modelId="{9FE40FEE-4836-430D-9A0A-21A98EBC8E26}" srcId="{0FD32ADF-ECED-4CF8-B4F9-97E2EA6FBB4D}" destId="{F2366F86-C551-4EFC-B2FC-5AC61A82597D}" srcOrd="0" destOrd="0" parTransId="{DE2A86E3-681F-45B1-BD12-E3CD7E914EBE}" sibTransId="{11CFB39B-7901-42E4-97DF-DF64E4398FDD}"/>
    <dgm:cxn modelId="{BFB83613-43B4-452C-B039-8BDA9E0AC9B2}" type="presOf" srcId="{F2366F86-C551-4EFC-B2FC-5AC61A82597D}" destId="{259A6F17-8B7C-4C96-B070-E5432F236D87}" srcOrd="0" destOrd="0" presId="urn:microsoft.com/office/officeart/2005/8/layout/pList2"/>
    <dgm:cxn modelId="{803CFA94-4604-4B84-94CB-C04FB73DF1B2}" type="presOf" srcId="{11CFB39B-7901-42E4-97DF-DF64E4398FDD}" destId="{92808BF2-37A1-4E01-A447-F4B16DB3093B}" srcOrd="0" destOrd="0" presId="urn:microsoft.com/office/officeart/2005/8/layout/pList2"/>
    <dgm:cxn modelId="{452BFD67-4430-4F92-BD81-CD1FA3B3C0B5}" type="presOf" srcId="{690A2334-184E-47CD-A45B-C59682B647A7}" destId="{E00C8551-1788-4BAC-8FAD-24C15909E7CE}" srcOrd="0" destOrd="0" presId="urn:microsoft.com/office/officeart/2005/8/layout/pList2"/>
    <dgm:cxn modelId="{AAE93711-2D73-4A90-A51A-C09937F38B8E}" type="presOf" srcId="{36F80770-DC61-45FA-99D7-797D7AE6ABDF}" destId="{28604993-95F5-4CEF-A36F-FE8BC51E7B9F}" srcOrd="0" destOrd="0" presId="urn:microsoft.com/office/officeart/2005/8/layout/pList2"/>
    <dgm:cxn modelId="{D0C524FF-33AB-43AA-ADE3-A9B75AA7408B}" srcId="{0FD32ADF-ECED-4CF8-B4F9-97E2EA6FBB4D}" destId="{862A539D-E39C-4614-89E3-FC9FF61D0F45}" srcOrd="1" destOrd="0" parTransId="{F2781DE4-9A3E-4894-B856-B4E815A6F776}" sibTransId="{36F80770-DC61-45FA-99D7-797D7AE6ABDF}"/>
    <dgm:cxn modelId="{76615928-B59B-44BC-BFAA-4DCDB32B149E}" type="presParOf" srcId="{B995D8DE-5E50-49CB-9E30-5F3FA2C6CB68}" destId="{A924CE6F-BC59-4164-9738-4302E9C94DCE}" srcOrd="0" destOrd="0" presId="urn:microsoft.com/office/officeart/2005/8/layout/pList2"/>
    <dgm:cxn modelId="{FA6E0C1B-0105-472C-BB98-EEFB7537B3EC}" type="presParOf" srcId="{B995D8DE-5E50-49CB-9E30-5F3FA2C6CB68}" destId="{B7EC2843-AD01-4073-BE01-40025D942531}" srcOrd="1" destOrd="0" presId="urn:microsoft.com/office/officeart/2005/8/layout/pList2"/>
    <dgm:cxn modelId="{9566FA6F-FCE9-4EF3-8AEA-883BC9A96C14}" type="presParOf" srcId="{B7EC2843-AD01-4073-BE01-40025D942531}" destId="{70347768-32A5-4E8E-9655-FA5945AC39B3}" srcOrd="0" destOrd="0" presId="urn:microsoft.com/office/officeart/2005/8/layout/pList2"/>
    <dgm:cxn modelId="{18703DA5-3C79-494C-8C31-9F606F306806}" type="presParOf" srcId="{70347768-32A5-4E8E-9655-FA5945AC39B3}" destId="{259A6F17-8B7C-4C96-B070-E5432F236D87}" srcOrd="0" destOrd="0" presId="urn:microsoft.com/office/officeart/2005/8/layout/pList2"/>
    <dgm:cxn modelId="{B0267654-21AC-408F-AF89-B742BFDD081D}" type="presParOf" srcId="{70347768-32A5-4E8E-9655-FA5945AC39B3}" destId="{FF390A93-771D-462E-B50F-682871AD76E1}" srcOrd="1" destOrd="0" presId="urn:microsoft.com/office/officeart/2005/8/layout/pList2"/>
    <dgm:cxn modelId="{BB3D2631-082C-40B4-9079-A65070E1EE91}" type="presParOf" srcId="{70347768-32A5-4E8E-9655-FA5945AC39B3}" destId="{86F67EAF-4213-4E76-B6A0-320E18389BF3}" srcOrd="2" destOrd="0" presId="urn:microsoft.com/office/officeart/2005/8/layout/pList2"/>
    <dgm:cxn modelId="{83969C13-0774-4DED-9BFE-6A90240BAF52}" type="presParOf" srcId="{B7EC2843-AD01-4073-BE01-40025D942531}" destId="{92808BF2-37A1-4E01-A447-F4B16DB3093B}" srcOrd="1" destOrd="0" presId="urn:microsoft.com/office/officeart/2005/8/layout/pList2"/>
    <dgm:cxn modelId="{6665A1BE-C0A0-44A0-AD53-F6FBAC765549}" type="presParOf" srcId="{B7EC2843-AD01-4073-BE01-40025D942531}" destId="{4F900BF7-2891-4D87-89CD-73389B0BC206}" srcOrd="2" destOrd="0" presId="urn:microsoft.com/office/officeart/2005/8/layout/pList2"/>
    <dgm:cxn modelId="{7919C59C-892F-4923-9C90-EA58BC115F2C}" type="presParOf" srcId="{4F900BF7-2891-4D87-89CD-73389B0BC206}" destId="{1478E0A5-8DC4-48B8-BC90-B027DA8AF93D}" srcOrd="0" destOrd="0" presId="urn:microsoft.com/office/officeart/2005/8/layout/pList2"/>
    <dgm:cxn modelId="{565978D1-8523-4CD6-B056-46D3F1250CDE}" type="presParOf" srcId="{4F900BF7-2891-4D87-89CD-73389B0BC206}" destId="{9E6C8A02-2FA8-4D70-8897-80C249FDDFD0}" srcOrd="1" destOrd="0" presId="urn:microsoft.com/office/officeart/2005/8/layout/pList2"/>
    <dgm:cxn modelId="{2778F4F0-2502-4231-9049-B87C2EB56140}" type="presParOf" srcId="{4F900BF7-2891-4D87-89CD-73389B0BC206}" destId="{8D63C137-5205-47B2-93C6-4CBA834AA953}" srcOrd="2" destOrd="0" presId="urn:microsoft.com/office/officeart/2005/8/layout/pList2"/>
    <dgm:cxn modelId="{CE08A358-EE47-48AB-B2C3-B23C1E728118}" type="presParOf" srcId="{B7EC2843-AD01-4073-BE01-40025D942531}" destId="{28604993-95F5-4CEF-A36F-FE8BC51E7B9F}" srcOrd="3" destOrd="0" presId="urn:microsoft.com/office/officeart/2005/8/layout/pList2"/>
    <dgm:cxn modelId="{1F3DE2A1-9B0E-4855-9292-21A2C9DE23F5}" type="presParOf" srcId="{B7EC2843-AD01-4073-BE01-40025D942531}" destId="{EBB72EB6-4B99-4031-B5AD-C56AF4843564}" srcOrd="4" destOrd="0" presId="urn:microsoft.com/office/officeart/2005/8/layout/pList2"/>
    <dgm:cxn modelId="{DB7AB5B8-EB5E-485A-97C9-3AD8D52038CF}" type="presParOf" srcId="{EBB72EB6-4B99-4031-B5AD-C56AF4843564}" destId="{E00C8551-1788-4BAC-8FAD-24C15909E7CE}" srcOrd="0" destOrd="0" presId="urn:microsoft.com/office/officeart/2005/8/layout/pList2"/>
    <dgm:cxn modelId="{B15D1989-3278-45B6-AFBF-47854D338F1F}" type="presParOf" srcId="{EBB72EB6-4B99-4031-B5AD-C56AF4843564}" destId="{06157DFE-B10A-47F6-AE8E-AB4C0B37FFB2}" srcOrd="1" destOrd="0" presId="urn:microsoft.com/office/officeart/2005/8/layout/pList2"/>
    <dgm:cxn modelId="{2ED06B52-B7E3-4F42-890F-354721C5260A}" type="presParOf" srcId="{EBB72EB6-4B99-4031-B5AD-C56AF4843564}" destId="{CE113179-69ED-4751-B4FF-F09CB4F5A6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4CE6F-BC59-4164-9738-4302E9C94DCE}">
      <dsp:nvSpPr>
        <dsp:cNvPr id="0" name=""/>
        <dsp:cNvSpPr/>
      </dsp:nvSpPr>
      <dsp:spPr>
        <a:xfrm>
          <a:off x="0" y="0"/>
          <a:ext cx="5809737" cy="1911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67EAF-4213-4E76-B6A0-320E18389BF3}">
      <dsp:nvSpPr>
        <dsp:cNvPr id="0" name=""/>
        <dsp:cNvSpPr/>
      </dsp:nvSpPr>
      <dsp:spPr>
        <a:xfrm>
          <a:off x="2108137" y="238238"/>
          <a:ext cx="1706610" cy="14019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A6F17-8B7C-4C96-B070-E5432F236D87}">
      <dsp:nvSpPr>
        <dsp:cNvPr id="0" name=""/>
        <dsp:cNvSpPr/>
      </dsp:nvSpPr>
      <dsp:spPr>
        <a:xfrm rot="10800000">
          <a:off x="2032841" y="1911812"/>
          <a:ext cx="1706610" cy="2336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ЕЖЕГОДНЫЙ ВСЕРОССИЙСКИЙ ОНЛАЙН- ЧЕМПИОНАТ</a:t>
          </a:r>
          <a:endParaRPr lang="en-US" sz="1200" kern="1200" dirty="0" smtClean="0"/>
        </a:p>
      </dsp:txBody>
      <dsp:txXfrm rot="10800000">
        <a:off x="2085325" y="1911812"/>
        <a:ext cx="1601642" cy="2284175"/>
      </dsp:txXfrm>
    </dsp:sp>
    <dsp:sp modelId="{8D63C137-5205-47B2-93C6-4CBA834AA953}">
      <dsp:nvSpPr>
        <dsp:cNvPr id="0" name=""/>
        <dsp:cNvSpPr/>
      </dsp:nvSpPr>
      <dsp:spPr>
        <a:xfrm>
          <a:off x="225865" y="238238"/>
          <a:ext cx="1706610" cy="14019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8E0A5-8DC4-48B8-BC90-B027DA8AF93D}">
      <dsp:nvSpPr>
        <dsp:cNvPr id="0" name=""/>
        <dsp:cNvSpPr/>
      </dsp:nvSpPr>
      <dsp:spPr>
        <a:xfrm rot="10800000">
          <a:off x="150587" y="1905853"/>
          <a:ext cx="1706610" cy="2336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ВЕБ</a:t>
          </a:r>
          <a:r>
            <a:rPr lang="en-US" sz="1200" kern="1200" dirty="0" smtClean="0"/>
            <a:t>-</a:t>
          </a:r>
          <a:r>
            <a:rPr lang="ru-RU" sz="1200" kern="1200" dirty="0" smtClean="0"/>
            <a:t>ПОРТАЛ «ЗНАНИЯ»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МОБИЛЬНОЕ ПРИЛОЖЕНИЕ</a:t>
          </a:r>
          <a:endParaRPr lang="ru-RU" sz="1200" kern="1200" dirty="0"/>
        </a:p>
      </dsp:txBody>
      <dsp:txXfrm rot="10800000">
        <a:off x="203071" y="1905853"/>
        <a:ext cx="1601642" cy="2284175"/>
      </dsp:txXfrm>
    </dsp:sp>
    <dsp:sp modelId="{CE113179-69ED-4751-B4FF-F09CB4F5A642}">
      <dsp:nvSpPr>
        <dsp:cNvPr id="0" name=""/>
        <dsp:cNvSpPr/>
      </dsp:nvSpPr>
      <dsp:spPr>
        <a:xfrm>
          <a:off x="3928834" y="254908"/>
          <a:ext cx="1706610" cy="14019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8551-1788-4BAC-8FAD-24C15909E7CE}">
      <dsp:nvSpPr>
        <dsp:cNvPr id="0" name=""/>
        <dsp:cNvSpPr/>
      </dsp:nvSpPr>
      <dsp:spPr>
        <a:xfrm rot="10800000">
          <a:off x="3928834" y="1911812"/>
          <a:ext cx="1706610" cy="2336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ЛОКАЛЬНЫЕ ТУРНИРЫ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ВИКТОРИНА</a:t>
          </a:r>
          <a:endParaRPr lang="ru-RU" sz="1200" kern="1200" dirty="0"/>
        </a:p>
      </dsp:txBody>
      <dsp:txXfrm rot="10800000">
        <a:off x="3981318" y="1911812"/>
        <a:ext cx="1601642" cy="228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7239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ase.garant.ru/12181695/2/#friends" TargetMode="External"/><Relationship Id="rId3" Type="http://schemas.openxmlformats.org/officeDocument/2006/relationships/hyperlink" Target="http://www.positivecontent.ru/" TargetMode="External"/><Relationship Id="rId7" Type="http://schemas.openxmlformats.org/officeDocument/2006/relationships/hyperlink" Target="https://habrahabr.ru/company/netcat/blog/16569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3.org/" TargetMode="External"/><Relationship Id="rId5" Type="http://schemas.openxmlformats.org/officeDocument/2006/relationships/hyperlink" Target="http://www.fapmc.ru/rospechat/statements/support/grantingofstatesupport/item51" TargetMode="External"/><Relationship Id="rId4" Type="http://schemas.openxmlformats.org/officeDocument/2006/relationships/hyperlink" Target="http://www.web-landia.ru/" TargetMode="External"/><Relationship Id="rId9" Type="http://schemas.openxmlformats.org/officeDocument/2006/relationships/hyperlink" Target="http://base.garant.ru/12181695/3/#block_300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1BB9-FC72-8B4D-A8F6-54176820AB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9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Собственно к контенту директивных требований немного, и сформулированы они достаточно общим образом. Впрочем, это и понятно – творческая мысль всегда летает шире, чем какие-либо рамки, и создать их – означает по сути создать допустимые сценарии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инфопродукции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Поэтому речь идет в основном о познавательной, образовательной или развлекательной направленности. Тем не менее, авторы конкретизируют понятие «социальная значимость» - как способствование развитию гармоничной личности, позитивного мышления, вдохновения, творчества и этики, вовлечение детской и молодежной аудиторию в активную жизнь, обращение к темам, так или иначе связанным с обществом, отдельными сообществами, а также группами людей с особыми потребностями.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 учетом того, что направленность контента сформулирована достаточно общими словами, в проекте появляется более конкретное условие – контент должен повышать уровень образованности целевой аудитории, обогащать новыми идеями и навыками. Сюда же, кстати, входит и повышение «цифровой грамотности», о котором постоянно говорят уже несколько лет. Так что какие-нибудь «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танчики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» выдать за «позитивный контент» будет уже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сложновато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Другие требования можно охарактеризовать как «технические» - и вот они сформулированы достаточно конкретно. Во многом потому, что именно они определяют восприятие контента в частности и информационного продукта в целом. Для начала, разделы длящегося или периодического проекта должны регулярно пополняться новыми материалами. Для новостей, например, не реже раза в месяц.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Падонкаффскаму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» сленгу в позитивном контенте не место – критерии совершенно четко говорят, что язык должен быть грамотным. Кстати, о языке: поскольку мы все-таки живем в России, предполагается, что проекты с позитивным контентом должны быть все же на русском, ибо иноязычный контент мешает нормальному формированию словарного запаса и речевого аппарата у малышей. Однако это положение не ограничивает право представлять на господдержку курсы для обучения детей иностранным языкам или языкам народов России – там иной язык, разумеется, более чем допустим.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Позитивный контент обязан иметь определенные механизмы защиты пользователей от противоправного воздействия.  Те разделы, которые наполняются пользователями самостоятельно, должны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модерироваться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таким образом, чтобы пресечь публикацию контента, недопустимого для данной целевой аудитории. Впрочем, чтобы избежать кривотолков, некоторые примеры такого контента приводятся - нецензурного и\или оскорбительного характера, вредоносных ссылок, размещения вирусного ПО. Также проект должен иметь сервис сообщений о негативном поведении или контенте, причем устанавливаются требования к рассмотрению и реагированию на них – здесь очевидна параллель с одновременно разрабатывавшейся Хартией информационной безопасности несовершеннолетних, где устанавливаются схожие требования. В дополнение к ним, предусматривается наличие информации о безопасном использовании интерактивных элементов (в том числе правила использования сервисов, правила общения с другими пользователями, информация о защите персональных данных). Регистрация в интерактивных элементах, не говоря уже о каких-либо платежах, возможна только с разрешения родителей.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Кстати, о персональных данных. Их безопасности в Критериях уделяется очень большое внимание. И речь не идет только о предупреждениях об использовании </a:t>
            </a:r>
            <a:r>
              <a:rPr lang="en-US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cookie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-файлов. При сборе персональных данных проект должен четко и понятно, с исключением альтернативных толкований, информировать пользователя о целях и причинах сбора персональных данных, а также о гарантиях безопасности собираемых персональных данных. Запрещается сбор персональных данных несовершеннолетних без согласия родителей, фиксируемого проектом. Проектам, нарушающим законодательство о персональных данных, путь в сообщество «позитивных» закрыт – причем дефиниция нарушений довольно подробная. Сюда попадают проекты, собирающие персональные данные несовершеннолетних без согласия родителей, обуславливающие предоставление услуг сбором персональных данных в тех случаях, когда это не предписано прямо законом, а также ресурсы, в отношении которых имеются достаточные основания полагать неисполнение ими требований пользователей о прекращении обработки их персональных данных (в том числе ссылок в сети Интернет). Последнее – очевидная попытка повысить работоспособность «права на забвение», плавно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интегрировавшегося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в европейскую систему защиты персональных данных, но в России испытывающего некоторые проблемы в применении из-за, как можно полагать, неконструктивной позиции поисковиков.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Не меньше, чем персональным данным, уделяется внимания вопросу рекламы в детских ресурсах. Рекламные баннеры,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тизеры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 другие формы рекламных объявлений не должны занимать более 10% содержания проекта. Самое же главное, что содержание рекламного объявления должно соответствовать целевой аудитории ресурса, требованиям закона, а также нормам русского языка. Нарушителям этого правила, а также чисто рекламным изданиям статус «позитивного контента» по задумке авторов не грозит. </a:t>
            </a:r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плане дизайна предполагается, что графика должна быть высокого качества (включая иллюстрации), шрифты должны быть удобны для восприятия, а иллюстративные элементы не вызывают психологически негативных или вредоносных эмоций (испуга, страха, депрессии). Цвета рекомендуются пастельных тонов, сочетающиеся друг с другом. Элементы контента должны быть расположены логично и дополнять друг друга. </a:t>
            </a:r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Отсюда логично возникают требования к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юзабилити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– должна иметься понятная и логичная структура и качественная навигация. Например, пользователи должны с легкостью находить необходимые элементы и\или разделы, а в интернет-проектах - легко возвращаться на главную страницу проекта или переходить в другой, нужный контент, причем желательно несколькими способами.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Учтен и такой раздражающий фактор, когда онлайн-страница включает какое-то непонятное звуковое сопровождение – юзер должен иметь возможность отключать или включать различные интерактивные элементы (в том числе звук). Игровые проекты должны отличаться простотой управления. Особо оговаривается удобство восприятия – чтения, просмотра или прослушивания. Для Интернет-проектов, скажем, в этих целях прямо оговаривается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мультиплатформенность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 быстрота загрузки – включая наличие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лайт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-версий для медленного Интернета.</a:t>
            </a: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Особо оговаривается возможность использования позитивных контент-проектов детьми с ограниченными возможностями. Текст должен быть достаточно контрастным по отношению к фону, при этом текст на экране должен иметь опцию озвучки и масштабирования до 200% без потери качества. Желательно также текстовое представление нетекстового контента. Для Интернет-проектов предусматривается возможность управления контентом при помощи только клавиатуры. </a:t>
            </a:r>
          </a:p>
          <a:p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Весьма много требований Критерии содержат в плане контентной безопасности. В первую очередь к позитивной не сможет быть отнесена информационная продукция, содержащая основные контентные угрозы. В частности,  сюда входят проекты, создающие позитивный образ преступлений, недопустимость которых понятна целевой аудитории, в том числе пропагандирует насильственные способы разрешения конфликтов. Это может рассматриваться неким ответом на дискуссию относительно «пропаганды криминальной субкультуры» - в данной интерпретации критерий опирается скорее на положения Федерального закона «О защите детей от информации, причиняющей вред их здоровью или развитию» и конкретизирует соответствующую норму этого закона.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Не войдут в число позитивных и проекты, содержащие прямые призывы к дискриминации или насилию по признакам расы, национальности, религиозной принадлежности, содержат утверждения или мнения о превосходстве или ущербности расы, национальности или вероисповедания. Тут в формулировке также очевидно некоторое «уточнение» существующего российского определения экстремизма, применение которого давно вызывает проблемы даже на международном уровне – при этом очевидна практически прямая цитата из Международного пакта о гражданских и политических правах.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Также к «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непозитивной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» относится продукция, развивающая интерес к сексу, то есть контент порнографического или эротического содержания, а равно реклама интим-услуг. В списках значится контент, содержащий оскорбления или пропагандирующий оскорбления как правильное поведение в случае конфликта, а также содержащий ненормативную лексику. «Наследием» информационной шумихи начала 2017 года стало включение в «критерии запрета» пропаганды причинения вреда здоровью или самоубийства, а «данью» «традиционно-ценностной» повестке дня - пропаганда разрушения семьи (например, разводов) и нарушения позитивных внутрисемейных отношений.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Рекламные издания понимаются как информационная продукция, содержание которой ограничивается названием, контактными данными, перечислением продукции/услуг/секций и цен и тому подобного – даже если рекламируется образовательная организация. Авторы конкретизируют и понятие рекламы - как рекламные объявления (текстовые или визуально-текстовые) или контекстную рекламу, а также уточняют основания запретов на «позитивный» статус по «рекламным» основаниям. Для этого, например, содержание рекламы должно не соответствовать заявленной целевой аудитории, не отвечать моральным и нравственным нормам (подробная расшифровка которых имеется), а также если реклама не контролируется или не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модерируется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владельцем/администратором сайта (чаще всего это касается контекстной рекламы). Само собой, реклама товаров и услуг, не отвечающих требованиям безопасности или запрещенных к обороту в Российской Федерации, тоже в «запретном» списке. Не забыты и нарушения авторских прав.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общем и целом, составленные экспертами Рабочей группы Критерии закрывают многие «лазейки» в плане реальной ориентированности контента на детей, и призваны повернуть контентные сервисы лицом к своим пользователям в буквальном смысле. Детализированные требования в области дизайна,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юзабилити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 безопасности в определенном плане компенсируют невозможность задать столь же четкие критерии в плане собственно контента, и стремятся сформировать «пространство безопасности» без ограничения «полета творческой мысли».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Новизной подобных документов является довольно детальная проработка вопросов, связанных с рекламой и с персональными данными – последнее вообще тренд последних двух лет, особенно с учетом укоренения идеи, что почти любая информация о человеке есть его персональные данные (как это, к примеру, следует из европейских </a:t>
            </a:r>
            <a:r>
              <a:rPr lang="en-US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GDPR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Если новые условия господдержки позитивного контента все же заработают, подобные критерии серьезно помогут повысить их эффективность. А в ином случае – зададут общеотраслевой стандарт позитивности информационной продукции для подрастающего поколения. </a:t>
            </a:r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Стимулирование роста ресурсов с полезным и безопасным контентом требует комплекса мер, в процесс должны быть вовлечены СМИ, социально ответственный бизнес и, конечно, государство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Новые возможности для решения этой застарелой проблемы открылись с объявлением «Десятилетия детства» - комплексной стратегии, в рамках которой планируется заняться многими детскими потребностями. В частности, Рабочая группа по информационной безопасности детей Общественного совета при Уполномоченном при Президенте РФ по правам ребенка открыла свои предложения в план Десятилетия детства именно пересмотром программы господдержки позитивного контента.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частности, по мнению экспертов детского омбудсмена, контракт на поддержку ресурса должен заключаться на срок больший, чем год –тогда у проекта появляется стабильность и он получает возможность создать качественную команду, не озабоченную рассылкой резюме на новую работу. Однако такой поддержки должны удостаиваться действительно позитивные проекты – а, значит, потребовалось понять, как и по каким критериям их определить.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результате были разработаны еще и Критерии позитивного контента.</a:t>
            </a:r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результате были разработаны еще и Критерии позитивного контента.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Именно они предлагаются в качестве базового документа, по которому будущие эксперты будут принимать решение, действительно ли проект подходит для детской\подростковой аудитории или нет. Универсальный документ применим ко всем основным способам распространения информации – его изначально делали подходящим и для печатной продукции, и для радиопрограмм, и для телевидения с Интернетом.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этом немало помог экспертный анализ существующих программ поддержки позитивного контента и конкурсов – к примеру, для Интернета многое было взято из правил существующего с 2010 года конкурса «Позитивный контент». При том, что большинство положений документа по отдельности хорошо знакомо специалистам, заслуга его в том, что он понятным языком сводит все воедино и предлагается в качестве официального универсального «экспертного руководства».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ИСТОЧНИКИ</a:t>
            </a:r>
          </a:p>
          <a:p>
            <a:pPr rtl="0"/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Всероссийский конкурс интернет-проектов, ориентированных на детей, подростков и молодежь, “Позитивный контент” (2009-2017),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www.positivecontent.ru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Каталог лучших сайтов для детей, разработанный Российской государственной детской библиотекой при поддержке компании «Билайн» и Министерства культуры РФ, “Веб-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ландия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(2013-2017),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www.web-landia.ru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 Порядок отбора организаций – получателей государственной поддержки, осуществляющих выпуск, распространение и тиражирование социально значимых проектов в области печатных средств массовой информации, выпуск изданий для инвалидов и инвалидов по зрению, ФАПМК - Роспечать (2017),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5"/>
              </a:rPr>
              <a:t>http://www.fapmc.ru/rospechat/statements/support/grantingofstatesupport/item51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Руководство по обеспечению доступности веб-контента (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Accessibility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Guidelines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WCAG 2.0) консорциума W3C - организации, разрабатывающей и внедряющей технологические стандарты для Всемирной паутины (2013),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6"/>
              </a:rPr>
              <a:t>https://www.w3.org/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7"/>
              </a:rPr>
              <a:t>https://habrahabr.ru/company/netcat/blog/165697/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 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положения Федерального закона от 29 декабря 2010 г. N 436-ФЗ "О защите детей от информации, причиняющей вред их здоровью и развитию",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8"/>
              </a:rPr>
              <a:t>http://base.garant.ru/12181695/2/#friends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0" i="0" u="sng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9"/>
              </a:rPr>
              <a:t>http://base.garant.ru/12181695/3/#block_300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    </a:t>
            </a:r>
            <a:endParaRPr lang="ru-RU" b="0" dirty="0" smtClean="0">
              <a:effectLst/>
            </a:endParaRPr>
          </a:p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 результате были разработаны еще и Критерии позитивного контента. Именно они предлагаются в качестве базового документа, по которому будущие эксперты будут принимать решение, действительно ли проект подходит для детской\подростковой аудитории или нет.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Универсальный документ применим ко всем основным способам распространения информации – его изначально делали подходящим и для печатной продукции, и для радиопрограмм, и для телевидения с Интернетом. В этом немало помог экспертный анализ существующих программ поддержки позитивного контента и конкурсов – к примеру, для Интернета многое было взято из правил существующего с 2010 года конкурса «Позитивный контент».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 том, что большинство положений документа по отдельности хорошо знакомо специалистам, заслуга его в том, что он понятным языком сводит все воедино и предлагается в качестве официального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ун</a:t>
            </a:r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ru-RU" sz="14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Формы представления позитивного контента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  <a:endParaRPr lang="ru-RU" b="0" dirty="0" smtClean="0">
              <a:effectLst/>
            </a:endParaRP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интернет-сайт (одностраничный, многостраничный, содержащий интерактивные элементы)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блог в составе блог-платформы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stand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alone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блог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приложение для мобильных платформ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видеоканал (в составе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видеохостинга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или самостоятельный) в сети Интернет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группа\публичная страница в рамках социальной сети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форум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компьютерная игра, в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браузерная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телепередача,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т.е.законченное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обособленное произведение для телевещания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телеканал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радиопередача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радиостанция, т.е. комплекс радиопередач, имеющий делегированную частоту, вещание которого определяется редакцией\редактором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видеопродукт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игровой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видеопродукт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документальный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видеопродукт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анимационный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книга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журнал, газета в печатной форме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развивающая печатная продукция</a:t>
            </a: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Позитивный контент-проект - это совокупность трех составляющих:</a:t>
            </a:r>
            <a:endParaRPr lang="ru-RU" b="0" dirty="0" smtClean="0"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собственно контент (содержание)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визуальное представление (дизайн)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юзабилити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(доступность, удобство использования)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иверсального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«экспертного руководства».</a:t>
            </a:r>
            <a:endParaRPr lang="ru-RU" sz="14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 чисто юридическим аспектам Критериев относится необходимость присутствия проекта в юрисдикции Российской Федерации. Общее требование в этом плане – наличие в российской юрисдикции учредителя, редакции или редактора, создателя либо иных лиц, уполномоченных для предъявления претензий. Причем они должны быть «зарегистрированы в установленном законом порядке на территории Российской Федерации». В установленных законом случаях необходимы также соответствующие лицензии, действительные на территории РФ. Что, в общем, логично – ведь речь идет о поддержке российских проектов и из российских бюджетов.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Для Интернета, в силу его глобальности, есть дополнительные требования – в российской юрисдикции должны находиться и Интернет-составляющие проекта. Например, доменное имя проекта должно находиться в одной из российских доменных зон, в частности .RU, .РФ, .SU, .ДЕТИ.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Если интернет-проект создан с помощью т.н. конструктора (например,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Ucoz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Wix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), то к нему также должен быть привязан адрес в одной из российских доменных зон. Хостинг интернет-проекта должен располагаться на серверах, расположенных на территории РФ, при этом регистратор и хостинг-провайдер, предоставляющие услуги хостинга, также должны находиться под юрисдикцией Российской Федерации. 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Помимо этого,  отнесение контента к позитивному в целях господдержки требует обязательной возрастной маркировки информационной продукции. Этот пункт касается скорее Интернета, так как для </a:t>
            </a:r>
            <a:r>
              <a:rPr lang="ru-RU" sz="14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оффлайна</a:t>
            </a:r>
            <a:r>
              <a:rPr lang="ru-RU" sz="14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наличие возрастной маркировки и так обязательно. Маркировка контента отсылает к соответствующим законодательным требованиям.</a:t>
            </a:r>
          </a:p>
          <a:p>
            <a:endParaRPr lang="ru-RU" sz="14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01647" y="2349385"/>
            <a:ext cx="9085342" cy="1621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603295" y="4285614"/>
            <a:ext cx="7482047" cy="193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20"/>
              </a:spcBef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ctr" rtl="0">
              <a:spcBef>
                <a:spcPts val="54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ctr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48753" y="-549655"/>
            <a:ext cx="4991131" cy="961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62477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2343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90742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16877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1761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183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1908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19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2056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725268" y="2326859"/>
            <a:ext cx="6452932" cy="2404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826309" y="10987"/>
            <a:ext cx="6452932" cy="7036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62477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2343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90742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16877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1761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183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1908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19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2056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34431" y="1764666"/>
            <a:ext cx="9619774" cy="4991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62477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2343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90742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16877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1761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183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1908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19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2056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329" y="3205458"/>
            <a:ext cx="9085342" cy="1654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34431" y="1764666"/>
            <a:ext cx="4720814" cy="4991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8787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55184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116142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29577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3031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310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31788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3252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3326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433391" y="1764666"/>
            <a:ext cx="4720814" cy="4991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8787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55184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116142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29577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3031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310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31788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3252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3326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4431" y="1692889"/>
            <a:ext cx="4722670" cy="705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34431" y="2398403"/>
            <a:ext cx="4722670" cy="43573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219627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8058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1288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4862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4936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501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5083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5157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5231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429680" y="1692889"/>
            <a:ext cx="4724525" cy="705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429680" y="2398403"/>
            <a:ext cx="4724525" cy="43573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219627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8058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1288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4862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4936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501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5083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5157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5231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34433" y="301112"/>
            <a:ext cx="3516487" cy="1281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78960" y="301113"/>
            <a:ext cx="5975246" cy="64546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62477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2343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90742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16877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1761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183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1908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19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2056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34433" y="1582596"/>
            <a:ext cx="3516487" cy="51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22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095048" y="5293994"/>
            <a:ext cx="6413183" cy="624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095048" y="675754"/>
            <a:ext cx="6413183" cy="4537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095048" y="5918980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22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34431" y="302864"/>
            <a:ext cx="96197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4431" y="1764666"/>
            <a:ext cx="9619774" cy="4991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1077" marR="0" lvl="0" indent="-162477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12343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-90742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116877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11761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11835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11908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4" marR="0" lvl="7" indent="-119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12056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34431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651951" y="7009642"/>
            <a:ext cx="3384734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-737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-147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-221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-294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-3682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-4420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-5155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-5893" algn="l" rtl="0">
              <a:spcBef>
                <a:spcPts val="0"/>
              </a:spcBef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660189" y="7009642"/>
            <a:ext cx="2494015" cy="402652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Back_Page_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-3362" y="2850"/>
            <a:ext cx="10692000" cy="7560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12828" y="2917329"/>
            <a:ext cx="9686871" cy="1729607"/>
          </a:xfrm>
        </p:spPr>
        <p:txBody>
          <a:bodyPr lIns="0" tIns="0" anchor="t" anchorCtr="0">
            <a:noAutofit/>
          </a:bodyPr>
          <a:lstStyle/>
          <a:p>
            <a:r>
              <a:rPr lang="ru-RU" sz="5400" b="1" cap="all" dirty="0" smtClean="0">
                <a:solidFill>
                  <a:srgbClr val="FFFF00"/>
                </a:solidFill>
                <a:cs typeface="Pragmatica Bold Reg"/>
              </a:rPr>
              <a:t>Изучи интернет </a:t>
            </a:r>
            <a:br>
              <a:rPr lang="ru-RU" sz="5400" b="1" cap="all" dirty="0" smtClean="0">
                <a:solidFill>
                  <a:srgbClr val="FFFF00"/>
                </a:solidFill>
                <a:cs typeface="Pragmatica Bold Reg"/>
              </a:rPr>
            </a:br>
            <a:r>
              <a:rPr lang="ru-RU" sz="5400" b="1" cap="all" dirty="0" smtClean="0">
                <a:solidFill>
                  <a:schemeClr val="bg1"/>
                </a:solidFill>
                <a:cs typeface="Pragmatica Bold Reg"/>
              </a:rPr>
              <a:t>вместе с библиотеками</a:t>
            </a:r>
            <a:endParaRPr lang="ru-RU" sz="5400" cap="all" dirty="0">
              <a:solidFill>
                <a:schemeClr val="bg1"/>
              </a:solidFill>
              <a:cs typeface="Pragmatica Bold Reg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648" y="853868"/>
            <a:ext cx="2881352" cy="658918"/>
          </a:xfrm>
        </p:spPr>
        <p:txBody>
          <a:bodyPr>
            <a:normAutofit/>
          </a:bodyPr>
          <a:lstStyle/>
          <a:p>
            <a:pPr algn="l"/>
            <a:r>
              <a:rPr lang="bg-BG" sz="1600" spc="300" dirty="0" smtClean="0">
                <a:solidFill>
                  <a:schemeClr val="bg1"/>
                </a:solidFill>
              </a:rPr>
              <a:t>П Р Е З Е Н Т А Ц И Я</a:t>
            </a:r>
            <a:endParaRPr lang="ru-RU" sz="1600" spc="3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70348" y="459349"/>
            <a:ext cx="6119852" cy="1148526"/>
          </a:xfrm>
          <a:prstGeom prst="rect">
            <a:avLst/>
          </a:prstGeom>
        </p:spPr>
        <p:txBody>
          <a:bodyPr vert="horz" lIns="104287" tIns="52144" rIns="104287" bIns="52144" rtlCol="0">
            <a:normAutofit lnSpcReduction="10000"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bg1"/>
                </a:solidFill>
              </a:rPr>
              <a:t>Виктория Бунчук</a:t>
            </a:r>
          </a:p>
          <a:p>
            <a:pPr algn="l"/>
            <a:r>
              <a:rPr lang="ru-RU" sz="2200" i="1" dirty="0" smtClean="0">
                <a:solidFill>
                  <a:schemeClr val="bg1"/>
                </a:solidFill>
              </a:rPr>
              <a:t>руководитель проектов </a:t>
            </a:r>
          </a:p>
          <a:p>
            <a:pPr algn="l"/>
            <a:r>
              <a:rPr lang="ru-RU" sz="2200" i="1" dirty="0" smtClean="0">
                <a:solidFill>
                  <a:schemeClr val="bg1"/>
                </a:solidFill>
              </a:rPr>
              <a:t>Фонд «Разумный интернет»</a:t>
            </a:r>
            <a:endParaRPr lang="ru-RU" sz="2200" i="1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598386"/>
            <a:ext cx="45720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648" y="5545297"/>
            <a:ext cx="45443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tlCol="0">
            <a:spAutoFit/>
          </a:bodyPr>
          <a:lstStyle/>
          <a:p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4" descr="DETI_domenn_names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54" y="6059383"/>
            <a:ext cx="2273884" cy="11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unchuk\Pictures\лого\дети\JPG\Personaj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0" b="8534"/>
          <a:stretch/>
        </p:blipFill>
        <p:spPr bwMode="auto">
          <a:xfrm>
            <a:off x="9088735" y="5554944"/>
            <a:ext cx="1584176" cy="19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Shape 229" descr="Kolontitul_Top_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10" name="Shape 231"/>
          <p:cNvSpPr txBox="1"/>
          <p:nvPr/>
        </p:nvSpPr>
        <p:spPr>
          <a:xfrm>
            <a:off x="807815" y="1405161"/>
            <a:ext cx="9865096" cy="5256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Познавательная, образовательная, воспитательная направленность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Высокая социальная значимость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Способствовать </a:t>
            </a:r>
            <a:r>
              <a:rPr lang="ru-RU" sz="2000" dirty="0">
                <a:latin typeface="Calibri" panose="020F0502020204030204" pitchFamily="34" charset="0"/>
              </a:rPr>
              <a:t>развитию цифровой грамотности </a:t>
            </a:r>
            <a:r>
              <a:rPr lang="ru-RU" sz="2000" dirty="0" smtClean="0">
                <a:latin typeface="Calibri" panose="020F0502020204030204" pitchFamily="34" charset="0"/>
              </a:rPr>
              <a:t>пользователей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Рубрики проекта должны </a:t>
            </a:r>
            <a:r>
              <a:rPr lang="ru-RU" sz="2000" dirty="0">
                <a:latin typeface="Calibri" panose="020F0502020204030204" pitchFamily="34" charset="0"/>
              </a:rPr>
              <a:t>содержать актуальную </a:t>
            </a:r>
            <a:r>
              <a:rPr lang="ru-RU" sz="2000" dirty="0" smtClean="0">
                <a:latin typeface="Calibri" panose="020F0502020204030204" pitchFamily="34" charset="0"/>
              </a:rPr>
              <a:t>информацию \ регулярно обновляться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Язык, используемый </a:t>
            </a:r>
            <a:r>
              <a:rPr lang="ru-RU" sz="2000" dirty="0">
                <a:latin typeface="Calibri" panose="020F0502020204030204" pitchFamily="34" charset="0"/>
              </a:rPr>
              <a:t>в текстах, должен быть </a:t>
            </a:r>
            <a:r>
              <a:rPr lang="ru-RU" sz="2000" dirty="0" smtClean="0">
                <a:latin typeface="Calibri" panose="020F0502020204030204" pitchFamily="34" charset="0"/>
              </a:rPr>
              <a:t>грамотным</a:t>
            </a:r>
            <a:r>
              <a:rPr lang="ru-RU" sz="2000" dirty="0">
                <a:latin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</a:rPr>
            </a:br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Разделы</a:t>
            </a:r>
            <a:r>
              <a:rPr lang="ru-RU" sz="2000" dirty="0">
                <a:latin typeface="Calibri" panose="020F0502020204030204" pitchFamily="34" charset="0"/>
              </a:rPr>
              <a:t>, наполняемые пользователями проекта самостоятельно </a:t>
            </a:r>
            <a:r>
              <a:rPr lang="ru-RU" sz="2000" dirty="0" smtClean="0">
                <a:latin typeface="Calibri" panose="020F0502020204030204" pitchFamily="34" charset="0"/>
              </a:rPr>
              <a:t>(</a:t>
            </a:r>
            <a:r>
              <a:rPr lang="ru-RU" sz="2000" i="1" dirty="0" smtClean="0">
                <a:latin typeface="Calibri" panose="020F0502020204030204" pitchFamily="34" charset="0"/>
              </a:rPr>
              <a:t>форумы, </a:t>
            </a:r>
            <a:r>
              <a:rPr lang="ru-RU" sz="2000" i="1" dirty="0" err="1" smtClean="0">
                <a:latin typeface="Calibri" panose="020F0502020204030204" pitchFamily="34" charset="0"/>
              </a:rPr>
              <a:t>микроблоги</a:t>
            </a:r>
            <a:r>
              <a:rPr lang="ru-RU" sz="2000" i="1" dirty="0" smtClean="0">
                <a:latin typeface="Calibri" panose="020F0502020204030204" pitchFamily="34" charset="0"/>
              </a:rPr>
              <a:t>, ленты комментариев, профили и проч.</a:t>
            </a:r>
            <a:r>
              <a:rPr lang="ru-RU" sz="2000" dirty="0" smtClean="0">
                <a:latin typeface="Calibri" panose="020F0502020204030204" pitchFamily="34" charset="0"/>
              </a:rPr>
              <a:t>), </a:t>
            </a: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должны </a:t>
            </a:r>
            <a:r>
              <a:rPr lang="ru-RU" sz="20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модерироваться</a:t>
            </a:r>
            <a:endParaRPr lang="ru-RU" sz="2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F7D719"/>
                </a:solidFill>
                <a:latin typeface="Calibri" panose="020F0502020204030204" pitchFamily="34" charset="0"/>
              </a:rPr>
              <a:t>Реклама не должна </a:t>
            </a:r>
            <a:r>
              <a:rPr lang="ru-RU" sz="2000" b="1" dirty="0">
                <a:solidFill>
                  <a:srgbClr val="F7D719"/>
                </a:solidFill>
                <a:latin typeface="Calibri" panose="020F0502020204030204" pitchFamily="34" charset="0"/>
              </a:rPr>
              <a:t>занимать более 10% </a:t>
            </a:r>
            <a:r>
              <a:rPr lang="ru-RU" sz="2000" b="1" dirty="0" smtClean="0">
                <a:solidFill>
                  <a:srgbClr val="F7D719"/>
                </a:solidFill>
                <a:latin typeface="Calibri" panose="020F0502020204030204" pitchFamily="34" charset="0"/>
              </a:rPr>
              <a:t>проекта</a:t>
            </a:r>
            <a:r>
              <a:rPr lang="ru-RU" sz="2000" dirty="0" smtClean="0">
                <a:latin typeface="Calibri" panose="020F0502020204030204" pitchFamily="34" charset="0"/>
              </a:rPr>
              <a:t>, а ее содержание - соответствовать </a:t>
            </a:r>
            <a:r>
              <a:rPr lang="ru-RU" sz="2000" dirty="0">
                <a:latin typeface="Calibri" panose="020F0502020204030204" pitchFamily="34" charset="0"/>
              </a:rPr>
              <a:t>целевой </a:t>
            </a:r>
            <a:r>
              <a:rPr lang="ru-RU" sz="2000" dirty="0" smtClean="0">
                <a:latin typeface="Calibri" panose="020F0502020204030204" pitchFamily="34" charset="0"/>
              </a:rPr>
              <a:t>аудитории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При </a:t>
            </a: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сборе персональных данных </a:t>
            </a:r>
            <a:r>
              <a:rPr lang="ru-RU" sz="2000" dirty="0">
                <a:latin typeface="Calibri" panose="020F0502020204030204" pitchFamily="34" charset="0"/>
              </a:rPr>
              <a:t>проект должен четко и </a:t>
            </a:r>
            <a:r>
              <a:rPr lang="ru-RU" sz="2000" dirty="0" smtClean="0">
                <a:latin typeface="Calibri" panose="020F0502020204030204" pitchFamily="34" charset="0"/>
              </a:rPr>
              <a:t>понятно информировать </a:t>
            </a:r>
            <a:r>
              <a:rPr lang="ru-RU" sz="2000" dirty="0">
                <a:latin typeface="Calibri" panose="020F0502020204030204" pitchFamily="34" charset="0"/>
              </a:rPr>
              <a:t>пользователя о целях и </a:t>
            </a:r>
            <a:r>
              <a:rPr lang="ru-RU" sz="2000" dirty="0" smtClean="0">
                <a:latin typeface="Calibri" panose="020F0502020204030204" pitchFamily="34" charset="0"/>
              </a:rPr>
              <a:t>причинах, а </a:t>
            </a:r>
            <a:r>
              <a:rPr lang="ru-RU" sz="2000" dirty="0">
                <a:latin typeface="Calibri" panose="020F0502020204030204" pitchFamily="34" charset="0"/>
              </a:rPr>
              <a:t>также о гарантиях </a:t>
            </a:r>
            <a:r>
              <a:rPr lang="ru-RU" sz="2000" dirty="0" smtClean="0">
                <a:latin typeface="Calibri" panose="020F0502020204030204" pitchFamily="34" charset="0"/>
              </a:rPr>
              <a:t>безопасности. </a:t>
            </a:r>
            <a:r>
              <a:rPr lang="ru-RU" sz="2000" dirty="0">
                <a:latin typeface="Calibri" panose="020F0502020204030204" pitchFamily="34" charset="0"/>
              </a:rPr>
              <a:t>Запрещается сбор персональных данных несовершеннолетних без согласия </a:t>
            </a:r>
            <a:r>
              <a:rPr lang="ru-RU" sz="2000" dirty="0" smtClean="0">
                <a:latin typeface="Calibri" panose="020F0502020204030204" pitchFamily="34" charset="0"/>
              </a:rPr>
              <a:t>родителей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</a:rPr>
            </a:br>
            <a:endParaRPr sz="2000" dirty="0">
              <a:solidFill>
                <a:srgbClr val="F7D719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Shape 149"/>
          <p:cNvSpPr txBox="1"/>
          <p:nvPr/>
        </p:nvSpPr>
        <p:spPr>
          <a:xfrm>
            <a:off x="1023839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позитивного контента: содержание</a:t>
            </a:r>
            <a:endParaRPr lang="ru-RU"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10" name="Shape 231"/>
          <p:cNvSpPr txBox="1"/>
          <p:nvPr/>
        </p:nvSpPr>
        <p:spPr>
          <a:xfrm>
            <a:off x="663799" y="1405161"/>
            <a:ext cx="9865096" cy="5256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Дизайн </a:t>
            </a:r>
            <a:r>
              <a:rPr lang="ru-RU" sz="2800" dirty="0">
                <a:latin typeface="Calibri" panose="020F0502020204030204" pitchFamily="34" charset="0"/>
              </a:rPr>
              <a:t>должен отвечать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современным требованиям визуального оформления</a:t>
            </a:r>
            <a:r>
              <a:rPr lang="ru-RU" sz="2800" dirty="0">
                <a:latin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высокое качество графики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удобные для чтения </a:t>
            </a:r>
            <a:r>
              <a:rPr lang="ru-RU" sz="2800" dirty="0" smtClean="0">
                <a:latin typeface="Calibri" panose="020F0502020204030204" pitchFamily="34" charset="0"/>
              </a:rPr>
              <a:t>и восприятия детской аудиторией шрифты </a:t>
            </a:r>
            <a:r>
              <a:rPr lang="ru-RU" sz="2800" dirty="0">
                <a:latin typeface="Calibri" panose="020F0502020204030204" pitchFamily="34" charset="0"/>
              </a:rPr>
              <a:t>(стиль и кегль)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изображения должны </a:t>
            </a:r>
            <a:r>
              <a:rPr lang="ru-RU" sz="2800" dirty="0">
                <a:latin typeface="Calibri" panose="020F0502020204030204" pitchFamily="34" charset="0"/>
              </a:rPr>
              <a:t>быть достаточно высокого качества и публиковаться с соблюдением авторских </a:t>
            </a:r>
            <a:r>
              <a:rPr lang="ru-RU" sz="2800" dirty="0" smtClean="0">
                <a:latin typeface="Calibri" panose="020F0502020204030204" pitchFamily="34" charset="0"/>
              </a:rPr>
              <a:t>прав</a:t>
            </a:r>
          </a:p>
          <a:p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</a:rPr>
              <a:t>Иллюстрации </a:t>
            </a:r>
            <a:r>
              <a:rPr lang="ru-RU" sz="2800" b="1" dirty="0" smtClean="0">
                <a:solidFill>
                  <a:srgbClr val="F7D719"/>
                </a:solidFill>
                <a:latin typeface="Calibri" panose="020F0502020204030204" pitchFamily="34" charset="0"/>
              </a:rPr>
              <a:t>должны соответствовать </a:t>
            </a:r>
            <a:r>
              <a:rPr lang="ru-RU" sz="2800" b="1" dirty="0">
                <a:solidFill>
                  <a:srgbClr val="F7D719"/>
                </a:solidFill>
                <a:latin typeface="Calibri" panose="020F0502020204030204" pitchFamily="34" charset="0"/>
              </a:rPr>
              <a:t>возрасту целевой аудитории</a:t>
            </a:r>
            <a:r>
              <a:rPr lang="ru-RU" sz="2800" dirty="0">
                <a:latin typeface="Calibri" panose="020F0502020204030204" pitchFamily="34" charset="0"/>
              </a:rPr>
              <a:t> и не </a:t>
            </a:r>
            <a:r>
              <a:rPr lang="ru-RU" sz="2800" dirty="0" smtClean="0">
                <a:latin typeface="Calibri" panose="020F0502020204030204" pitchFamily="34" charset="0"/>
              </a:rPr>
              <a:t>могут вызывать </a:t>
            </a:r>
            <a:r>
              <a:rPr lang="ru-RU" sz="2800" dirty="0">
                <a:latin typeface="Calibri" panose="020F0502020204030204" pitchFamily="34" charset="0"/>
              </a:rPr>
              <a:t>психологически негативных или вредоносных эмоций (испуг, страх, депрессия)</a:t>
            </a:r>
          </a:p>
          <a:p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endParaRPr sz="2800" dirty="0">
              <a:solidFill>
                <a:srgbClr val="F7D719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Shape 149"/>
          <p:cNvSpPr txBox="1"/>
          <p:nvPr/>
        </p:nvSpPr>
        <p:spPr>
          <a:xfrm>
            <a:off x="1097483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позитивного контента: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визуальное представление</a:t>
            </a:r>
            <a:endParaRPr lang="ru-RU"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 descr="C:\Users\Bunchuk\Pictures\лого\дети\JPG\Personaj 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6179" r="12230" b="7925"/>
          <a:stretch/>
        </p:blipFill>
        <p:spPr bwMode="auto">
          <a:xfrm>
            <a:off x="8800703" y="5941665"/>
            <a:ext cx="1719341" cy="15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unchuk\Pictures\лого\дети\JPG\Personaj 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5903" r="17909" b="5340"/>
          <a:stretch/>
        </p:blipFill>
        <p:spPr bwMode="auto">
          <a:xfrm>
            <a:off x="8512671" y="5047451"/>
            <a:ext cx="2016224" cy="24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Shape 229" descr="Kolontitul_Top_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10" name="Shape 231"/>
          <p:cNvSpPr txBox="1"/>
          <p:nvPr/>
        </p:nvSpPr>
        <p:spPr>
          <a:xfrm>
            <a:off x="663799" y="1477169"/>
            <a:ext cx="9721080" cy="5256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sz="2100" dirty="0" smtClean="0">
                <a:latin typeface="Calibri" panose="020F0502020204030204" pitchFamily="34" charset="0"/>
              </a:rPr>
              <a:t>Структура </a:t>
            </a:r>
            <a:r>
              <a:rPr lang="ru-RU" sz="2100" dirty="0">
                <a:latin typeface="Calibri" panose="020F0502020204030204" pitchFamily="34" charset="0"/>
              </a:rPr>
              <a:t>проекта (</a:t>
            </a:r>
            <a:r>
              <a:rPr lang="ru-RU" sz="2100" i="1" dirty="0">
                <a:latin typeface="Calibri" panose="020F0502020204030204" pitchFamily="34" charset="0"/>
              </a:rPr>
              <a:t>расположение отдельных элементов и разделов</a:t>
            </a:r>
            <a:r>
              <a:rPr lang="ru-RU" sz="2100" dirty="0">
                <a:latin typeface="Calibri" panose="020F0502020204030204" pitchFamily="34" charset="0"/>
              </a:rPr>
              <a:t>) </a:t>
            </a:r>
            <a:r>
              <a:rPr lang="ru-RU" sz="2100" dirty="0" smtClean="0">
                <a:latin typeface="Calibri" panose="020F0502020204030204" pitchFamily="34" charset="0"/>
              </a:rPr>
              <a:t>должна </a:t>
            </a:r>
            <a:r>
              <a:rPr lang="ru-RU" sz="2100" dirty="0">
                <a:latin typeface="Calibri" panose="020F0502020204030204" pitchFamily="34" charset="0"/>
              </a:rPr>
              <a:t>быть </a:t>
            </a:r>
            <a:r>
              <a:rPr lang="ru-RU" sz="2100" b="1" dirty="0">
                <a:solidFill>
                  <a:srgbClr val="F7D719"/>
                </a:solidFill>
                <a:latin typeface="Calibri" panose="020F0502020204030204" pitchFamily="34" charset="0"/>
              </a:rPr>
              <a:t>логичной</a:t>
            </a:r>
          </a:p>
          <a:p>
            <a:endParaRPr lang="ru-RU" sz="2100" dirty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Печатный </a:t>
            </a:r>
            <a:r>
              <a:rPr lang="ru-RU" sz="2100" dirty="0">
                <a:latin typeface="Calibri" panose="020F0502020204030204" pitchFamily="34" charset="0"/>
              </a:rPr>
              <a:t>или </a:t>
            </a:r>
            <a:r>
              <a:rPr lang="ru-RU" sz="2100" dirty="0" smtClean="0">
                <a:latin typeface="Calibri" panose="020F0502020204030204" pitchFamily="34" charset="0"/>
              </a:rPr>
              <a:t>интернет-проект </a:t>
            </a:r>
            <a:r>
              <a:rPr lang="ru-RU" sz="2100" dirty="0">
                <a:latin typeface="Calibri" panose="020F0502020204030204" pitchFamily="34" charset="0"/>
              </a:rPr>
              <a:t>должен обладать </a:t>
            </a:r>
            <a:r>
              <a:rPr lang="ru-RU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удобной и понятной </a:t>
            </a:r>
            <a:r>
              <a:rPr lang="ru-RU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навигацией</a:t>
            </a:r>
          </a:p>
          <a:p>
            <a:endParaRPr lang="ru-RU" sz="2100" dirty="0" smtClean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Интернет-проект </a:t>
            </a:r>
            <a:r>
              <a:rPr lang="ru-RU" sz="2100" dirty="0">
                <a:latin typeface="Calibri" panose="020F0502020204030204" pitchFamily="34" charset="0"/>
              </a:rPr>
              <a:t>должен легко и </a:t>
            </a:r>
            <a:r>
              <a:rPr lang="ru-RU" sz="2100" b="1" dirty="0">
                <a:solidFill>
                  <a:srgbClr val="F7D719"/>
                </a:solidFill>
                <a:latin typeface="Calibri" panose="020F0502020204030204" pitchFamily="34" charset="0"/>
              </a:rPr>
              <a:t>достаточно быстро загружаться</a:t>
            </a:r>
            <a:r>
              <a:rPr lang="ru-RU" sz="2100" dirty="0">
                <a:latin typeface="Calibri" panose="020F0502020204030204" pitchFamily="34" charset="0"/>
              </a:rPr>
              <a:t>. В случае низкой скорости </a:t>
            </a:r>
            <a:r>
              <a:rPr lang="ru-RU" sz="2100" dirty="0" err="1">
                <a:latin typeface="Calibri" panose="020F0502020204030204" pitchFamily="34" charset="0"/>
              </a:rPr>
              <a:t>интернет-соединения</a:t>
            </a:r>
            <a:r>
              <a:rPr lang="ru-RU" sz="2100" dirty="0">
                <a:latin typeface="Calibri" panose="020F0502020204030204" pitchFamily="34" charset="0"/>
              </a:rPr>
              <a:t>, проект должен предлагать пользователю возможность загрузить упрощенную версию </a:t>
            </a:r>
            <a:r>
              <a:rPr lang="ru-RU" sz="2100" dirty="0" smtClean="0">
                <a:latin typeface="Calibri" panose="020F0502020204030204" pitchFamily="34" charset="0"/>
              </a:rPr>
              <a:t>(</a:t>
            </a:r>
            <a:r>
              <a:rPr lang="ru-RU" sz="2100" i="1" dirty="0" err="1" smtClean="0">
                <a:latin typeface="Calibri" panose="020F0502020204030204" pitchFamily="34" charset="0"/>
              </a:rPr>
              <a:t>html</a:t>
            </a:r>
            <a:r>
              <a:rPr lang="ru-RU" sz="2100" i="1" dirty="0" smtClean="0">
                <a:latin typeface="Calibri" panose="020F0502020204030204" pitchFamily="34" charset="0"/>
              </a:rPr>
              <a:t> </a:t>
            </a:r>
            <a:r>
              <a:rPr lang="ru-RU" sz="2100" i="1" dirty="0">
                <a:latin typeface="Calibri" panose="020F0502020204030204" pitchFamily="34" charset="0"/>
              </a:rPr>
              <a:t>или версию для печати</a:t>
            </a:r>
            <a:r>
              <a:rPr lang="ru-RU" sz="2100" i="1" dirty="0" smtClean="0">
                <a:latin typeface="Calibri" panose="020F0502020204030204" pitchFamily="34" charset="0"/>
              </a:rPr>
              <a:t>)</a:t>
            </a:r>
            <a:endParaRPr lang="ru-RU" sz="2100" i="1" dirty="0">
              <a:latin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Проект </a:t>
            </a:r>
            <a:r>
              <a:rPr lang="ru-RU" sz="2100" dirty="0">
                <a:latin typeface="Calibri" panose="020F0502020204030204" pitchFamily="34" charset="0"/>
              </a:rPr>
              <a:t>должен быть </a:t>
            </a:r>
            <a:r>
              <a:rPr lang="ru-RU" sz="2100" b="1" dirty="0">
                <a:solidFill>
                  <a:srgbClr val="F7D719"/>
                </a:solidFill>
                <a:latin typeface="Calibri" panose="020F0502020204030204" pitchFamily="34" charset="0"/>
              </a:rPr>
              <a:t>удобен для чтения, восприятия и использования </a:t>
            </a:r>
            <a:r>
              <a:rPr lang="ru-RU" sz="2100" dirty="0">
                <a:latin typeface="Calibri" panose="020F0502020204030204" pitchFamily="34" charset="0"/>
              </a:rPr>
              <a:t>целевой аудиторией по своему размеру, а также качеству отображения </a:t>
            </a:r>
            <a:r>
              <a:rPr lang="ru-RU" sz="2100" dirty="0" smtClean="0">
                <a:latin typeface="Calibri" panose="020F0502020204030204" pitchFamily="34" charset="0"/>
              </a:rPr>
              <a:t>продукции</a:t>
            </a:r>
            <a:endParaRPr lang="ru-RU" sz="2100" dirty="0">
              <a:latin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Проект </a:t>
            </a:r>
            <a:r>
              <a:rPr lang="ru-RU" sz="2100" dirty="0">
                <a:latin typeface="Calibri" panose="020F0502020204030204" pitchFamily="34" charset="0"/>
              </a:rPr>
              <a:t>должен быть доступен для 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</a:rPr>
              <a:t>использования широкому кругу </a:t>
            </a:r>
            <a:endParaRPr lang="ru-RU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людей</a:t>
            </a:r>
            <a:r>
              <a:rPr lang="ru-RU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100" dirty="0">
                <a:latin typeface="Calibri" panose="020F0502020204030204" pitchFamily="34" charset="0"/>
              </a:rPr>
              <a:t>с </a:t>
            </a:r>
            <a:r>
              <a:rPr lang="ru-RU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разными (в том числе, ограниченными) возможностями</a:t>
            </a:r>
            <a:endParaRPr lang="ru-RU" sz="21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ru-RU" sz="2100" dirty="0">
                <a:latin typeface="Calibri" panose="020F0502020204030204" pitchFamily="34" charset="0"/>
              </a:rPr>
              <a:t/>
            </a:r>
            <a:br>
              <a:rPr lang="ru-RU" sz="2100" dirty="0">
                <a:latin typeface="Calibri" panose="020F0502020204030204" pitchFamily="34" charset="0"/>
              </a:rPr>
            </a:br>
            <a:endParaRPr sz="2100" dirty="0">
              <a:solidFill>
                <a:srgbClr val="F7D719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Shape 149"/>
          <p:cNvSpPr txBox="1"/>
          <p:nvPr/>
        </p:nvSpPr>
        <p:spPr>
          <a:xfrm>
            <a:off x="1097483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позитивного контента: </a:t>
            </a:r>
            <a:r>
              <a:rPr lang="ru-RU" sz="26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юзабилити</a:t>
            </a:r>
            <a:endParaRPr lang="ru-RU" sz="26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9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unchuk\Pictures\лого\дети\JPG\Personaj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1261" r="14711" b="11145"/>
          <a:stretch/>
        </p:blipFill>
        <p:spPr bwMode="auto">
          <a:xfrm>
            <a:off x="9000549" y="5941665"/>
            <a:ext cx="1528346" cy="15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Shape 229" descr="Kolontitul_Top_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10" name="Shape 231"/>
          <p:cNvSpPr txBox="1"/>
          <p:nvPr/>
        </p:nvSpPr>
        <p:spPr>
          <a:xfrm>
            <a:off x="663799" y="1477169"/>
            <a:ext cx="9721080" cy="5256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ru-RU" sz="2100" dirty="0" smtClean="0">
                <a:latin typeface="Calibri" panose="020F0502020204030204" pitchFamily="34" charset="0"/>
              </a:rPr>
              <a:t>Не соответствуют перечисленным требованиям</a:t>
            </a:r>
          </a:p>
          <a:p>
            <a:endParaRPr lang="ru-RU" sz="2100" dirty="0" smtClean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Содержание </a:t>
            </a:r>
            <a:r>
              <a:rPr lang="ru-RU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не </a:t>
            </a:r>
            <a:r>
              <a:rPr lang="ru-RU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отвечает </a:t>
            </a:r>
            <a:r>
              <a:rPr lang="ru-RU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правовым, морально-нравственным нормам</a:t>
            </a:r>
          </a:p>
          <a:p>
            <a:endParaRPr lang="ru-RU" sz="2100" dirty="0" smtClean="0">
              <a:latin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</a:rPr>
              <a:t>Содержат материалы (название, адрес), </a:t>
            </a:r>
            <a:r>
              <a:rPr lang="ru-RU" sz="2100" dirty="0">
                <a:latin typeface="Calibri" panose="020F0502020204030204" pitchFamily="34" charset="0"/>
              </a:rPr>
              <a:t>нарушающие права третьих лиц, в том числе </a:t>
            </a:r>
            <a:r>
              <a:rPr lang="ru-RU" sz="2100" dirty="0" smtClean="0">
                <a:latin typeface="Calibri" panose="020F0502020204030204" pitchFamily="34" charset="0"/>
              </a:rPr>
              <a:t>авторские</a:t>
            </a:r>
          </a:p>
          <a:p>
            <a:r>
              <a:rPr lang="ru-RU" sz="2100" dirty="0">
                <a:latin typeface="Calibri" panose="020F0502020204030204" pitchFamily="34" charset="0"/>
              </a:rPr>
              <a:t/>
            </a:r>
            <a:br>
              <a:rPr lang="ru-RU" sz="2100" dirty="0">
                <a:latin typeface="Calibri" panose="020F0502020204030204" pitchFamily="34" charset="0"/>
              </a:rPr>
            </a:br>
            <a:r>
              <a:rPr lang="ru-RU" sz="2100" b="1" dirty="0" smtClean="0">
                <a:solidFill>
                  <a:srgbClr val="F7D719"/>
                </a:solidFill>
                <a:latin typeface="Calibri" panose="020F0502020204030204" pitchFamily="34" charset="0"/>
              </a:rPr>
              <a:t>Содержит </a:t>
            </a:r>
            <a:r>
              <a:rPr lang="ru-RU" sz="2100" b="1" dirty="0">
                <a:solidFill>
                  <a:srgbClr val="F7D719"/>
                </a:solidFill>
                <a:latin typeface="Calibri" panose="020F0502020204030204" pitchFamily="34" charset="0"/>
              </a:rPr>
              <a:t>системные уязвимости, </a:t>
            </a:r>
            <a:r>
              <a:rPr lang="ru-RU" sz="2100" b="1" dirty="0" smtClean="0">
                <a:solidFill>
                  <a:srgbClr val="F7D719"/>
                </a:solidFill>
                <a:latin typeface="Calibri" panose="020F0502020204030204" pitchFamily="34" charset="0"/>
              </a:rPr>
              <a:t>зловредные и вирусные программы</a:t>
            </a:r>
          </a:p>
          <a:p>
            <a:r>
              <a:rPr lang="ru-RU" sz="2100" dirty="0">
                <a:latin typeface="Calibri" panose="020F0502020204030204" pitchFamily="34" charset="0"/>
              </a:rPr>
              <a:t/>
            </a:r>
            <a:br>
              <a:rPr lang="ru-RU" sz="2100" dirty="0">
                <a:latin typeface="Calibri" panose="020F0502020204030204" pitchFamily="34" charset="0"/>
              </a:rPr>
            </a:br>
            <a:r>
              <a:rPr lang="ru-RU" sz="2100" dirty="0" smtClean="0">
                <a:latin typeface="Calibri" panose="020F0502020204030204" pitchFamily="34" charset="0"/>
              </a:rPr>
              <a:t>Информационная </a:t>
            </a:r>
            <a:r>
              <a:rPr lang="ru-RU" sz="2100" dirty="0">
                <a:latin typeface="Calibri" panose="020F0502020204030204" pitchFamily="34" charset="0"/>
              </a:rPr>
              <a:t>продукция де-факто рекламного или преимущественно рекламного </a:t>
            </a:r>
            <a:r>
              <a:rPr lang="ru-RU" sz="2100" dirty="0" smtClean="0">
                <a:latin typeface="Calibri" panose="020F0502020204030204" pitchFamily="34" charset="0"/>
              </a:rPr>
              <a:t>характера</a:t>
            </a:r>
          </a:p>
          <a:p>
            <a:r>
              <a:rPr lang="ru-RU" sz="2100" dirty="0">
                <a:latin typeface="Calibri" panose="020F0502020204030204" pitchFamily="34" charset="0"/>
              </a:rPr>
              <a:t/>
            </a:r>
            <a:br>
              <a:rPr lang="ru-RU" sz="2100" dirty="0">
                <a:latin typeface="Calibri" panose="020F0502020204030204" pitchFamily="34" charset="0"/>
              </a:rPr>
            </a:br>
            <a:r>
              <a:rPr lang="ru-RU" sz="2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Нарушают </a:t>
            </a:r>
            <a:r>
              <a:rPr lang="ru-RU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законодательство о персональных данных</a:t>
            </a:r>
            <a:r>
              <a:rPr lang="ru-RU" sz="2100" dirty="0">
                <a:latin typeface="Calibri" panose="020F0502020204030204" pitchFamily="34" charset="0"/>
              </a:rPr>
              <a:t>, в частности, </a:t>
            </a:r>
            <a:r>
              <a:rPr lang="ru-RU" sz="2100" dirty="0" smtClean="0">
                <a:latin typeface="Calibri" panose="020F0502020204030204" pitchFamily="34" charset="0"/>
              </a:rPr>
              <a:t>осуществляют </a:t>
            </a:r>
            <a:r>
              <a:rPr lang="ru-RU" sz="2100" dirty="0">
                <a:latin typeface="Calibri" panose="020F0502020204030204" pitchFamily="34" charset="0"/>
              </a:rPr>
              <a:t>сбор персональных данных несовершеннолетних без согласия </a:t>
            </a:r>
            <a:r>
              <a:rPr lang="ru-RU" sz="2100" dirty="0" smtClean="0">
                <a:latin typeface="Calibri" panose="020F0502020204030204" pitchFamily="34" charset="0"/>
              </a:rPr>
              <a:t>родителей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>
                <a:latin typeface="Calibri" panose="020F0502020204030204" pitchFamily="34" charset="0"/>
              </a:rPr>
              <a:t/>
            </a:r>
            <a:br>
              <a:rPr lang="ru-RU" sz="2100" dirty="0" smtClean="0">
                <a:latin typeface="Calibri" panose="020F0502020204030204" pitchFamily="34" charset="0"/>
              </a:rPr>
            </a:br>
            <a:endParaRPr sz="2100" dirty="0">
              <a:solidFill>
                <a:srgbClr val="F7D719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Shape 149"/>
          <p:cNvSpPr txBox="1"/>
          <p:nvPr/>
        </p:nvSpPr>
        <p:spPr>
          <a:xfrm>
            <a:off x="1097483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</a:t>
            </a:r>
            <a:r>
              <a:rPr lang="ru-RU" sz="2600" b="1" dirty="0" err="1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ru-RU" sz="26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позитивного</a:t>
            </a: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контента</a:t>
            </a:r>
          </a:p>
        </p:txBody>
      </p:sp>
    </p:spTree>
    <p:extLst>
      <p:ext uri="{BB962C8B-B14F-4D97-AF65-F5344CB8AC3E}">
        <p14:creationId xmlns:p14="http://schemas.microsoft.com/office/powerpoint/2010/main" val="2523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 descr="Back_Page_001.png"/>
          <p:cNvPicPr preferRelativeResize="0"/>
          <p:nvPr/>
        </p:nvPicPr>
        <p:blipFill rotWithShape="1">
          <a:blip r:embed="rId3">
            <a:alphaModFix/>
          </a:blip>
          <a:srcRect l="-1" r="-1"/>
          <a:stretch/>
        </p:blipFill>
        <p:spPr>
          <a:xfrm>
            <a:off x="-19088" y="-7263"/>
            <a:ext cx="10749798" cy="7597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888955" y="6544732"/>
            <a:ext cx="4148461" cy="70788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4000" u="sng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ru-RU" sz="4000" u="sng" baseline="30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азумный-</a:t>
            </a:r>
            <a:r>
              <a:rPr lang="ru-RU" sz="4000" u="sng" baseline="30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интернет.рф</a:t>
            </a:r>
            <a:endParaRPr lang="ru-RU" sz="4000" u="sng" baseline="30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4000" b="1" u="sng" baseline="30000" dirty="0" err="1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интернет.дети</a:t>
            </a:r>
            <a:r>
              <a:rPr lang="ru-RU" sz="4000" b="1" u="sng" baseline="3000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4000" b="1" u="sng" baseline="30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888949" y="3997449"/>
            <a:ext cx="5319465" cy="1606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Виктория Бунчук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Фонд «Разумный Интернет»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(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495) 730-29-65</a:t>
            </a:r>
            <a:endParaRPr lang="ru-RU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(903) 979-29-85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ru-RU" sz="20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r>
              <a:rPr lang="ru-RU" sz="2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000" b="1" u="sng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вика@почта.дети</a:t>
            </a: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\ </a:t>
            </a:r>
            <a:r>
              <a:rPr lang="en-US" sz="2000" b="1" u="sng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bunchuk@dotdeti.ru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000" b="1" u="sng" dirty="0" smtClean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888277" y="1045121"/>
            <a:ext cx="8915443" cy="17543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5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ПОСТРОИМ  </a:t>
            </a:r>
            <a:r>
              <a:rPr lang="ru-RU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ПОЗИТИВНЫЙ ИНТЕРНЕТ ВМЕСТЕ!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8656688" y="3997449"/>
            <a:ext cx="2074022" cy="3592539"/>
            <a:chOff x="14270" y="6987"/>
            <a:chExt cx="2568" cy="4919"/>
          </a:xfrm>
        </p:grpSpPr>
        <p:pic>
          <p:nvPicPr>
            <p:cNvPr id="8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6" y="8278"/>
              <a:ext cx="1851" cy="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0" y="9010"/>
              <a:ext cx="2239" cy="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15181" y="9610"/>
              <a:ext cx="1657" cy="1792"/>
              <a:chOff x="15181" y="9610"/>
              <a:chExt cx="1657" cy="1792"/>
            </a:xfrm>
          </p:grpSpPr>
          <p:sp>
            <p:nvSpPr>
              <p:cNvPr id="27" name="Freeform 67"/>
              <p:cNvSpPr>
                <a:spLocks/>
              </p:cNvSpPr>
              <p:nvPr/>
            </p:nvSpPr>
            <p:spPr bwMode="auto">
              <a:xfrm>
                <a:off x="15181" y="9610"/>
                <a:ext cx="1657" cy="1792"/>
              </a:xfrm>
              <a:custGeom>
                <a:avLst/>
                <a:gdLst>
                  <a:gd name="T0" fmla="+- 0 16838 15181"/>
                  <a:gd name="T1" fmla="*/ T0 w 1657"/>
                  <a:gd name="T2" fmla="+- 0 9610 9610"/>
                  <a:gd name="T3" fmla="*/ 9610 h 1792"/>
                  <a:gd name="T4" fmla="+- 0 16717 15181"/>
                  <a:gd name="T5" fmla="*/ T4 w 1657"/>
                  <a:gd name="T6" fmla="+- 0 9654 9610"/>
                  <a:gd name="T7" fmla="*/ 9654 h 1792"/>
                  <a:gd name="T8" fmla="+- 0 16615 15181"/>
                  <a:gd name="T9" fmla="*/ T8 w 1657"/>
                  <a:gd name="T10" fmla="+- 0 9693 9610"/>
                  <a:gd name="T11" fmla="*/ 9693 h 1792"/>
                  <a:gd name="T12" fmla="+- 0 16456 15181"/>
                  <a:gd name="T13" fmla="*/ T12 w 1657"/>
                  <a:gd name="T14" fmla="+- 0 9757 9610"/>
                  <a:gd name="T15" fmla="*/ 9757 h 1792"/>
                  <a:gd name="T16" fmla="+- 0 16397 15181"/>
                  <a:gd name="T17" fmla="*/ T16 w 1657"/>
                  <a:gd name="T18" fmla="+- 0 9779 9610"/>
                  <a:gd name="T19" fmla="*/ 9779 h 1792"/>
                  <a:gd name="T20" fmla="+- 0 16089 15181"/>
                  <a:gd name="T21" fmla="*/ T20 w 1657"/>
                  <a:gd name="T22" fmla="+- 0 9892 9610"/>
                  <a:gd name="T23" fmla="*/ 9892 h 1792"/>
                  <a:gd name="T24" fmla="+- 0 16026 15181"/>
                  <a:gd name="T25" fmla="*/ T24 w 1657"/>
                  <a:gd name="T26" fmla="+- 0 9916 9610"/>
                  <a:gd name="T27" fmla="*/ 9916 h 1792"/>
                  <a:gd name="T28" fmla="+- 0 15963 15181"/>
                  <a:gd name="T29" fmla="*/ T28 w 1657"/>
                  <a:gd name="T30" fmla="+- 0 9941 9610"/>
                  <a:gd name="T31" fmla="*/ 9941 h 1792"/>
                  <a:gd name="T32" fmla="+- 0 15901 15181"/>
                  <a:gd name="T33" fmla="*/ T32 w 1657"/>
                  <a:gd name="T34" fmla="+- 0 9967 9610"/>
                  <a:gd name="T35" fmla="*/ 9967 h 1792"/>
                  <a:gd name="T36" fmla="+- 0 15839 15181"/>
                  <a:gd name="T37" fmla="*/ T36 w 1657"/>
                  <a:gd name="T38" fmla="+- 0 9995 9610"/>
                  <a:gd name="T39" fmla="*/ 9995 h 1792"/>
                  <a:gd name="T40" fmla="+- 0 15778 15181"/>
                  <a:gd name="T41" fmla="*/ T40 w 1657"/>
                  <a:gd name="T42" fmla="+- 0 10024 9610"/>
                  <a:gd name="T43" fmla="*/ 10024 h 1792"/>
                  <a:gd name="T44" fmla="+- 0 15718 15181"/>
                  <a:gd name="T45" fmla="*/ T44 w 1657"/>
                  <a:gd name="T46" fmla="+- 0 10055 9610"/>
                  <a:gd name="T47" fmla="*/ 10055 h 1792"/>
                  <a:gd name="T48" fmla="+- 0 15660 15181"/>
                  <a:gd name="T49" fmla="*/ T48 w 1657"/>
                  <a:gd name="T50" fmla="+- 0 10088 9610"/>
                  <a:gd name="T51" fmla="*/ 10088 h 1792"/>
                  <a:gd name="T52" fmla="+- 0 15603 15181"/>
                  <a:gd name="T53" fmla="*/ T52 w 1657"/>
                  <a:gd name="T54" fmla="+- 0 10123 9610"/>
                  <a:gd name="T55" fmla="*/ 10123 h 1792"/>
                  <a:gd name="T56" fmla="+- 0 15549 15181"/>
                  <a:gd name="T57" fmla="*/ T56 w 1657"/>
                  <a:gd name="T58" fmla="+- 0 10160 9610"/>
                  <a:gd name="T59" fmla="*/ 10160 h 1792"/>
                  <a:gd name="T60" fmla="+- 0 15496 15181"/>
                  <a:gd name="T61" fmla="*/ T60 w 1657"/>
                  <a:gd name="T62" fmla="+- 0 10200 9610"/>
                  <a:gd name="T63" fmla="*/ 10200 h 1792"/>
                  <a:gd name="T64" fmla="+- 0 15446 15181"/>
                  <a:gd name="T65" fmla="*/ T64 w 1657"/>
                  <a:gd name="T66" fmla="+- 0 10243 9610"/>
                  <a:gd name="T67" fmla="*/ 10243 h 1792"/>
                  <a:gd name="T68" fmla="+- 0 15399 15181"/>
                  <a:gd name="T69" fmla="*/ T68 w 1657"/>
                  <a:gd name="T70" fmla="+- 0 10289 9610"/>
                  <a:gd name="T71" fmla="*/ 10289 h 1792"/>
                  <a:gd name="T72" fmla="+- 0 15354 15181"/>
                  <a:gd name="T73" fmla="*/ T72 w 1657"/>
                  <a:gd name="T74" fmla="+- 0 10337 9610"/>
                  <a:gd name="T75" fmla="*/ 10337 h 1792"/>
                  <a:gd name="T76" fmla="+- 0 15286 15181"/>
                  <a:gd name="T77" fmla="*/ T76 w 1657"/>
                  <a:gd name="T78" fmla="+- 0 10431 9610"/>
                  <a:gd name="T79" fmla="*/ 10431 h 1792"/>
                  <a:gd name="T80" fmla="+- 0 15233 15181"/>
                  <a:gd name="T81" fmla="*/ T80 w 1657"/>
                  <a:gd name="T82" fmla="+- 0 10529 9610"/>
                  <a:gd name="T83" fmla="*/ 10529 h 1792"/>
                  <a:gd name="T84" fmla="+- 0 15197 15181"/>
                  <a:gd name="T85" fmla="*/ T84 w 1657"/>
                  <a:gd name="T86" fmla="+- 0 10632 9610"/>
                  <a:gd name="T87" fmla="*/ 10632 h 1792"/>
                  <a:gd name="T88" fmla="+- 0 15181 15181"/>
                  <a:gd name="T89" fmla="*/ T88 w 1657"/>
                  <a:gd name="T90" fmla="+- 0 10736 9610"/>
                  <a:gd name="T91" fmla="*/ 10736 h 1792"/>
                  <a:gd name="T92" fmla="+- 0 15181 15181"/>
                  <a:gd name="T93" fmla="*/ T92 w 1657"/>
                  <a:gd name="T94" fmla="+- 0 10788 9610"/>
                  <a:gd name="T95" fmla="*/ 10788 h 1792"/>
                  <a:gd name="T96" fmla="+- 0 15185 15181"/>
                  <a:gd name="T97" fmla="*/ T96 w 1657"/>
                  <a:gd name="T98" fmla="+- 0 10840 9610"/>
                  <a:gd name="T99" fmla="*/ 10840 h 1792"/>
                  <a:gd name="T100" fmla="+- 0 15211 15181"/>
                  <a:gd name="T101" fmla="*/ T100 w 1657"/>
                  <a:gd name="T102" fmla="+- 0 10942 9610"/>
                  <a:gd name="T103" fmla="*/ 10942 h 1792"/>
                  <a:gd name="T104" fmla="+- 0 15260 15181"/>
                  <a:gd name="T105" fmla="*/ T104 w 1657"/>
                  <a:gd name="T106" fmla="+- 0 11042 9610"/>
                  <a:gd name="T107" fmla="*/ 11042 h 1792"/>
                  <a:gd name="T108" fmla="+- 0 15334 15181"/>
                  <a:gd name="T109" fmla="*/ T108 w 1657"/>
                  <a:gd name="T110" fmla="+- 0 11136 9610"/>
                  <a:gd name="T111" fmla="*/ 11136 h 1792"/>
                  <a:gd name="T112" fmla="+- 0 15380 15181"/>
                  <a:gd name="T113" fmla="*/ T112 w 1657"/>
                  <a:gd name="T114" fmla="+- 0 11180 9610"/>
                  <a:gd name="T115" fmla="*/ 11180 h 1792"/>
                  <a:gd name="T116" fmla="+- 0 15433 15181"/>
                  <a:gd name="T117" fmla="*/ T116 w 1657"/>
                  <a:gd name="T118" fmla="+- 0 11223 9610"/>
                  <a:gd name="T119" fmla="*/ 11223 h 1792"/>
                  <a:gd name="T120" fmla="+- 0 15493 15181"/>
                  <a:gd name="T121" fmla="*/ T120 w 1657"/>
                  <a:gd name="T122" fmla="+- 0 11263 9610"/>
                  <a:gd name="T123" fmla="*/ 11263 h 1792"/>
                  <a:gd name="T124" fmla="+- 0 15560 15181"/>
                  <a:gd name="T125" fmla="*/ T124 w 1657"/>
                  <a:gd name="T126" fmla="+- 0 11301 9610"/>
                  <a:gd name="T127" fmla="*/ 11301 h 1792"/>
                  <a:gd name="T128" fmla="+- 0 15668 15181"/>
                  <a:gd name="T129" fmla="*/ T128 w 1657"/>
                  <a:gd name="T130" fmla="+- 0 11349 9610"/>
                  <a:gd name="T131" fmla="*/ 11349 h 1792"/>
                  <a:gd name="T132" fmla="+- 0 15776 15181"/>
                  <a:gd name="T133" fmla="*/ T132 w 1657"/>
                  <a:gd name="T134" fmla="+- 0 11382 9610"/>
                  <a:gd name="T135" fmla="*/ 11382 h 1792"/>
                  <a:gd name="T136" fmla="+- 0 15883 15181"/>
                  <a:gd name="T137" fmla="*/ T136 w 1657"/>
                  <a:gd name="T138" fmla="+- 0 11399 9610"/>
                  <a:gd name="T139" fmla="*/ 11399 h 1792"/>
                  <a:gd name="T140" fmla="+- 0 15989 15181"/>
                  <a:gd name="T141" fmla="*/ T140 w 1657"/>
                  <a:gd name="T142" fmla="+- 0 11402 9610"/>
                  <a:gd name="T143" fmla="*/ 11402 h 1792"/>
                  <a:gd name="T144" fmla="+- 0 16096 15181"/>
                  <a:gd name="T145" fmla="*/ T144 w 1657"/>
                  <a:gd name="T146" fmla="+- 0 11393 9610"/>
                  <a:gd name="T147" fmla="*/ 11393 h 1792"/>
                  <a:gd name="T148" fmla="+- 0 16202 15181"/>
                  <a:gd name="T149" fmla="*/ T148 w 1657"/>
                  <a:gd name="T150" fmla="+- 0 11373 9610"/>
                  <a:gd name="T151" fmla="*/ 11373 h 1792"/>
                  <a:gd name="T152" fmla="+- 0 16308 15181"/>
                  <a:gd name="T153" fmla="*/ T152 w 1657"/>
                  <a:gd name="T154" fmla="+- 0 11342 9610"/>
                  <a:gd name="T155" fmla="*/ 11342 h 1792"/>
                  <a:gd name="T156" fmla="+- 0 16415 15181"/>
                  <a:gd name="T157" fmla="*/ T156 w 1657"/>
                  <a:gd name="T158" fmla="+- 0 11303 9610"/>
                  <a:gd name="T159" fmla="*/ 11303 h 1792"/>
                  <a:gd name="T160" fmla="+- 0 16522 15181"/>
                  <a:gd name="T161" fmla="*/ T160 w 1657"/>
                  <a:gd name="T162" fmla="+- 0 11255 9610"/>
                  <a:gd name="T163" fmla="*/ 11255 h 1792"/>
                  <a:gd name="T164" fmla="+- 0 16630 15181"/>
                  <a:gd name="T165" fmla="*/ T164 w 1657"/>
                  <a:gd name="T166" fmla="+- 0 11201 9610"/>
                  <a:gd name="T167" fmla="*/ 11201 h 1792"/>
                  <a:gd name="T168" fmla="+- 0 16738 15181"/>
                  <a:gd name="T169" fmla="*/ T168 w 1657"/>
                  <a:gd name="T170" fmla="+- 0 11142 9610"/>
                  <a:gd name="T171" fmla="*/ 11142 h 1792"/>
                  <a:gd name="T172" fmla="+- 0 16838 15181"/>
                  <a:gd name="T173" fmla="*/ T172 w 1657"/>
                  <a:gd name="T174" fmla="+- 0 11083 9610"/>
                  <a:gd name="T175" fmla="*/ 11083 h 1792"/>
                  <a:gd name="T176" fmla="+- 0 16838 15181"/>
                  <a:gd name="T177" fmla="*/ T176 w 1657"/>
                  <a:gd name="T178" fmla="+- 0 9610 9610"/>
                  <a:gd name="T179" fmla="*/ 9610 h 17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657" h="1792">
                    <a:moveTo>
                      <a:pt x="1657" y="0"/>
                    </a:moveTo>
                    <a:lnTo>
                      <a:pt x="1536" y="44"/>
                    </a:lnTo>
                    <a:lnTo>
                      <a:pt x="1434" y="83"/>
                    </a:lnTo>
                    <a:lnTo>
                      <a:pt x="1275" y="147"/>
                    </a:lnTo>
                    <a:lnTo>
                      <a:pt x="1216" y="169"/>
                    </a:lnTo>
                    <a:lnTo>
                      <a:pt x="908" y="282"/>
                    </a:lnTo>
                    <a:lnTo>
                      <a:pt x="845" y="306"/>
                    </a:lnTo>
                    <a:lnTo>
                      <a:pt x="782" y="331"/>
                    </a:lnTo>
                    <a:lnTo>
                      <a:pt x="720" y="357"/>
                    </a:lnTo>
                    <a:lnTo>
                      <a:pt x="658" y="385"/>
                    </a:lnTo>
                    <a:lnTo>
                      <a:pt x="597" y="414"/>
                    </a:lnTo>
                    <a:lnTo>
                      <a:pt x="537" y="445"/>
                    </a:lnTo>
                    <a:lnTo>
                      <a:pt x="479" y="478"/>
                    </a:lnTo>
                    <a:lnTo>
                      <a:pt x="422" y="513"/>
                    </a:lnTo>
                    <a:lnTo>
                      <a:pt x="368" y="550"/>
                    </a:lnTo>
                    <a:lnTo>
                      <a:pt x="315" y="590"/>
                    </a:lnTo>
                    <a:lnTo>
                      <a:pt x="265" y="633"/>
                    </a:lnTo>
                    <a:lnTo>
                      <a:pt x="218" y="679"/>
                    </a:lnTo>
                    <a:lnTo>
                      <a:pt x="173" y="727"/>
                    </a:lnTo>
                    <a:lnTo>
                      <a:pt x="105" y="821"/>
                    </a:lnTo>
                    <a:lnTo>
                      <a:pt x="52" y="919"/>
                    </a:lnTo>
                    <a:lnTo>
                      <a:pt x="16" y="1022"/>
                    </a:lnTo>
                    <a:lnTo>
                      <a:pt x="0" y="1126"/>
                    </a:lnTo>
                    <a:lnTo>
                      <a:pt x="0" y="1178"/>
                    </a:lnTo>
                    <a:lnTo>
                      <a:pt x="4" y="1230"/>
                    </a:lnTo>
                    <a:lnTo>
                      <a:pt x="30" y="1332"/>
                    </a:lnTo>
                    <a:lnTo>
                      <a:pt x="79" y="1432"/>
                    </a:lnTo>
                    <a:lnTo>
                      <a:pt x="153" y="1526"/>
                    </a:lnTo>
                    <a:lnTo>
                      <a:pt x="199" y="1570"/>
                    </a:lnTo>
                    <a:lnTo>
                      <a:pt x="252" y="1613"/>
                    </a:lnTo>
                    <a:lnTo>
                      <a:pt x="312" y="1653"/>
                    </a:lnTo>
                    <a:lnTo>
                      <a:pt x="379" y="1691"/>
                    </a:lnTo>
                    <a:lnTo>
                      <a:pt x="487" y="1739"/>
                    </a:lnTo>
                    <a:lnTo>
                      <a:pt x="595" y="1772"/>
                    </a:lnTo>
                    <a:lnTo>
                      <a:pt x="702" y="1789"/>
                    </a:lnTo>
                    <a:lnTo>
                      <a:pt x="808" y="1792"/>
                    </a:lnTo>
                    <a:lnTo>
                      <a:pt x="915" y="1783"/>
                    </a:lnTo>
                    <a:lnTo>
                      <a:pt x="1021" y="1763"/>
                    </a:lnTo>
                    <a:lnTo>
                      <a:pt x="1127" y="1732"/>
                    </a:lnTo>
                    <a:lnTo>
                      <a:pt x="1234" y="1693"/>
                    </a:lnTo>
                    <a:lnTo>
                      <a:pt x="1341" y="1645"/>
                    </a:lnTo>
                    <a:lnTo>
                      <a:pt x="1449" y="1591"/>
                    </a:lnTo>
                    <a:lnTo>
                      <a:pt x="1557" y="1532"/>
                    </a:lnTo>
                    <a:lnTo>
                      <a:pt x="1657" y="1473"/>
                    </a:lnTo>
                    <a:lnTo>
                      <a:pt x="165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5678" y="10356"/>
              <a:ext cx="373" cy="305"/>
              <a:chOff x="15678" y="10356"/>
              <a:chExt cx="373" cy="305"/>
            </a:xfrm>
          </p:grpSpPr>
          <p:sp>
            <p:nvSpPr>
              <p:cNvPr id="26" name="Freeform 65"/>
              <p:cNvSpPr>
                <a:spLocks/>
              </p:cNvSpPr>
              <p:nvPr/>
            </p:nvSpPr>
            <p:spPr bwMode="auto">
              <a:xfrm>
                <a:off x="15678" y="10356"/>
                <a:ext cx="373" cy="305"/>
              </a:xfrm>
              <a:custGeom>
                <a:avLst/>
                <a:gdLst>
                  <a:gd name="T0" fmla="+- 0 15921 15678"/>
                  <a:gd name="T1" fmla="*/ T0 w 373"/>
                  <a:gd name="T2" fmla="+- 0 10356 10356"/>
                  <a:gd name="T3" fmla="*/ 10356 h 305"/>
                  <a:gd name="T4" fmla="+- 0 15858 15678"/>
                  <a:gd name="T5" fmla="*/ T4 w 373"/>
                  <a:gd name="T6" fmla="+- 0 10362 10356"/>
                  <a:gd name="T7" fmla="*/ 10362 h 305"/>
                  <a:gd name="T8" fmla="+- 0 15790 15678"/>
                  <a:gd name="T9" fmla="*/ T8 w 373"/>
                  <a:gd name="T10" fmla="+- 0 10385 10356"/>
                  <a:gd name="T11" fmla="*/ 10385 h 305"/>
                  <a:gd name="T12" fmla="+- 0 15738 15678"/>
                  <a:gd name="T13" fmla="*/ T12 w 373"/>
                  <a:gd name="T14" fmla="+- 0 10421 10356"/>
                  <a:gd name="T15" fmla="*/ 10421 h 305"/>
                  <a:gd name="T16" fmla="+- 0 15693 15678"/>
                  <a:gd name="T17" fmla="*/ T16 w 373"/>
                  <a:gd name="T18" fmla="+- 0 10482 10356"/>
                  <a:gd name="T19" fmla="*/ 10482 h 305"/>
                  <a:gd name="T20" fmla="+- 0 15678 15678"/>
                  <a:gd name="T21" fmla="*/ T20 w 373"/>
                  <a:gd name="T22" fmla="+- 0 10550 10356"/>
                  <a:gd name="T23" fmla="*/ 10550 h 305"/>
                  <a:gd name="T24" fmla="+- 0 15680 15678"/>
                  <a:gd name="T25" fmla="*/ T24 w 373"/>
                  <a:gd name="T26" fmla="+- 0 10567 10356"/>
                  <a:gd name="T27" fmla="*/ 10567 h 305"/>
                  <a:gd name="T28" fmla="+- 0 15713 15678"/>
                  <a:gd name="T29" fmla="*/ T28 w 373"/>
                  <a:gd name="T30" fmla="+- 0 10627 10356"/>
                  <a:gd name="T31" fmla="*/ 10627 h 305"/>
                  <a:gd name="T32" fmla="+- 0 15777 15678"/>
                  <a:gd name="T33" fmla="*/ T32 w 373"/>
                  <a:gd name="T34" fmla="+- 0 10657 10356"/>
                  <a:gd name="T35" fmla="*/ 10657 h 305"/>
                  <a:gd name="T36" fmla="+- 0 15816 15678"/>
                  <a:gd name="T37" fmla="*/ T36 w 373"/>
                  <a:gd name="T38" fmla="+- 0 10661 10356"/>
                  <a:gd name="T39" fmla="*/ 10661 h 305"/>
                  <a:gd name="T40" fmla="+- 0 15837 15678"/>
                  <a:gd name="T41" fmla="*/ T40 w 373"/>
                  <a:gd name="T42" fmla="+- 0 10660 10356"/>
                  <a:gd name="T43" fmla="*/ 10660 h 305"/>
                  <a:gd name="T44" fmla="+- 0 15901 15678"/>
                  <a:gd name="T45" fmla="*/ T44 w 373"/>
                  <a:gd name="T46" fmla="+- 0 10646 10356"/>
                  <a:gd name="T47" fmla="*/ 10646 h 305"/>
                  <a:gd name="T48" fmla="+- 0 15962 15678"/>
                  <a:gd name="T49" fmla="*/ T48 w 373"/>
                  <a:gd name="T50" fmla="+- 0 10615 10356"/>
                  <a:gd name="T51" fmla="*/ 10615 h 305"/>
                  <a:gd name="T52" fmla="+- 0 16009 15678"/>
                  <a:gd name="T53" fmla="*/ T52 w 373"/>
                  <a:gd name="T54" fmla="+- 0 10573 10356"/>
                  <a:gd name="T55" fmla="*/ 10573 h 305"/>
                  <a:gd name="T56" fmla="+- 0 16046 15678"/>
                  <a:gd name="T57" fmla="*/ T56 w 373"/>
                  <a:gd name="T58" fmla="+- 0 10508 10356"/>
                  <a:gd name="T59" fmla="*/ 10508 h 305"/>
                  <a:gd name="T60" fmla="+- 0 16051 15678"/>
                  <a:gd name="T61" fmla="*/ T60 w 373"/>
                  <a:gd name="T62" fmla="+- 0 10474 10356"/>
                  <a:gd name="T63" fmla="*/ 10474 h 305"/>
                  <a:gd name="T64" fmla="+- 0 16050 15678"/>
                  <a:gd name="T65" fmla="*/ T64 w 373"/>
                  <a:gd name="T66" fmla="+- 0 10457 10356"/>
                  <a:gd name="T67" fmla="*/ 10457 h 305"/>
                  <a:gd name="T68" fmla="+- 0 16018 15678"/>
                  <a:gd name="T69" fmla="*/ T68 w 373"/>
                  <a:gd name="T70" fmla="+- 0 10393 10356"/>
                  <a:gd name="T71" fmla="*/ 10393 h 305"/>
                  <a:gd name="T72" fmla="+- 0 15958 15678"/>
                  <a:gd name="T73" fmla="*/ T72 w 373"/>
                  <a:gd name="T74" fmla="+- 0 10362 10356"/>
                  <a:gd name="T75" fmla="*/ 10362 h 305"/>
                  <a:gd name="T76" fmla="+- 0 15921 15678"/>
                  <a:gd name="T77" fmla="*/ T76 w 373"/>
                  <a:gd name="T78" fmla="+- 0 10356 10356"/>
                  <a:gd name="T79" fmla="*/ 10356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73" h="305">
                    <a:moveTo>
                      <a:pt x="243" y="0"/>
                    </a:moveTo>
                    <a:lnTo>
                      <a:pt x="180" y="6"/>
                    </a:lnTo>
                    <a:lnTo>
                      <a:pt x="112" y="29"/>
                    </a:lnTo>
                    <a:lnTo>
                      <a:pt x="60" y="65"/>
                    </a:lnTo>
                    <a:lnTo>
                      <a:pt x="15" y="126"/>
                    </a:lnTo>
                    <a:lnTo>
                      <a:pt x="0" y="194"/>
                    </a:lnTo>
                    <a:lnTo>
                      <a:pt x="2" y="211"/>
                    </a:lnTo>
                    <a:lnTo>
                      <a:pt x="35" y="271"/>
                    </a:lnTo>
                    <a:lnTo>
                      <a:pt x="99" y="301"/>
                    </a:lnTo>
                    <a:lnTo>
                      <a:pt x="138" y="305"/>
                    </a:lnTo>
                    <a:lnTo>
                      <a:pt x="159" y="304"/>
                    </a:lnTo>
                    <a:lnTo>
                      <a:pt x="223" y="290"/>
                    </a:lnTo>
                    <a:lnTo>
                      <a:pt x="284" y="259"/>
                    </a:lnTo>
                    <a:lnTo>
                      <a:pt x="331" y="217"/>
                    </a:lnTo>
                    <a:lnTo>
                      <a:pt x="368" y="152"/>
                    </a:lnTo>
                    <a:lnTo>
                      <a:pt x="373" y="118"/>
                    </a:lnTo>
                    <a:lnTo>
                      <a:pt x="372" y="101"/>
                    </a:lnTo>
                    <a:lnTo>
                      <a:pt x="340" y="37"/>
                    </a:lnTo>
                    <a:lnTo>
                      <a:pt x="280" y="6"/>
                    </a:lnTo>
                    <a:lnTo>
                      <a:pt x="24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5645" y="10585"/>
              <a:ext cx="1193" cy="379"/>
              <a:chOff x="15645" y="10585"/>
              <a:chExt cx="1193" cy="379"/>
            </a:xfrm>
          </p:grpSpPr>
          <p:sp>
            <p:nvSpPr>
              <p:cNvPr id="25" name="Freeform 63"/>
              <p:cNvSpPr>
                <a:spLocks/>
              </p:cNvSpPr>
              <p:nvPr/>
            </p:nvSpPr>
            <p:spPr bwMode="auto">
              <a:xfrm>
                <a:off x="15645" y="10585"/>
                <a:ext cx="1193" cy="379"/>
              </a:xfrm>
              <a:custGeom>
                <a:avLst/>
                <a:gdLst>
                  <a:gd name="T0" fmla="+- 0 16838 15645"/>
                  <a:gd name="T1" fmla="*/ T0 w 1193"/>
                  <a:gd name="T2" fmla="+- 0 10585 10585"/>
                  <a:gd name="T3" fmla="*/ 10585 h 379"/>
                  <a:gd name="T4" fmla="+- 0 15645 15645"/>
                  <a:gd name="T5" fmla="*/ T4 w 1193"/>
                  <a:gd name="T6" fmla="+- 0 10964 10585"/>
                  <a:gd name="T7" fmla="*/ 10964 h 379"/>
                  <a:gd name="T8" fmla="+- 0 16564 15645"/>
                  <a:gd name="T9" fmla="*/ T8 w 1193"/>
                  <a:gd name="T10" fmla="+- 0 10952 10585"/>
                  <a:gd name="T11" fmla="*/ 10952 h 379"/>
                  <a:gd name="T12" fmla="+- 0 16808 15645"/>
                  <a:gd name="T13" fmla="*/ T12 w 1193"/>
                  <a:gd name="T14" fmla="+- 0 10945 10585"/>
                  <a:gd name="T15" fmla="*/ 10945 h 379"/>
                  <a:gd name="T16" fmla="+- 0 16838 15645"/>
                  <a:gd name="T17" fmla="*/ T16 w 1193"/>
                  <a:gd name="T18" fmla="+- 0 10944 10585"/>
                  <a:gd name="T19" fmla="*/ 10944 h 379"/>
                  <a:gd name="T20" fmla="+- 0 16838 15645"/>
                  <a:gd name="T21" fmla="*/ T20 w 1193"/>
                  <a:gd name="T22" fmla="+- 0 10585 10585"/>
                  <a:gd name="T23" fmla="*/ 10585 h 3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93" h="379">
                    <a:moveTo>
                      <a:pt x="1193" y="0"/>
                    </a:moveTo>
                    <a:lnTo>
                      <a:pt x="0" y="379"/>
                    </a:lnTo>
                    <a:lnTo>
                      <a:pt x="919" y="367"/>
                    </a:lnTo>
                    <a:lnTo>
                      <a:pt x="1163" y="360"/>
                    </a:lnTo>
                    <a:lnTo>
                      <a:pt x="1193" y="359"/>
                    </a:lnTo>
                    <a:lnTo>
                      <a:pt x="1193" y="0"/>
                    </a:lnTo>
                  </a:path>
                </a:pathLst>
              </a:custGeom>
              <a:solidFill>
                <a:srgbClr val="ED1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15391" y="10495"/>
              <a:ext cx="218" cy="52"/>
              <a:chOff x="15391" y="10495"/>
              <a:chExt cx="218" cy="52"/>
            </a:xfrm>
          </p:grpSpPr>
          <p:sp>
            <p:nvSpPr>
              <p:cNvPr id="24" name="Freeform 61"/>
              <p:cNvSpPr>
                <a:spLocks/>
              </p:cNvSpPr>
              <p:nvPr/>
            </p:nvSpPr>
            <p:spPr bwMode="auto">
              <a:xfrm>
                <a:off x="15391" y="10495"/>
                <a:ext cx="218" cy="52"/>
              </a:xfrm>
              <a:custGeom>
                <a:avLst/>
                <a:gdLst>
                  <a:gd name="T0" fmla="+- 0 15609 15391"/>
                  <a:gd name="T1" fmla="*/ T0 w 218"/>
                  <a:gd name="T2" fmla="+- 0 10520 10495"/>
                  <a:gd name="T3" fmla="*/ 10520 h 52"/>
                  <a:gd name="T4" fmla="+- 0 15539 15391"/>
                  <a:gd name="T5" fmla="*/ T4 w 218"/>
                  <a:gd name="T6" fmla="+- 0 10499 10495"/>
                  <a:gd name="T7" fmla="*/ 10499 h 52"/>
                  <a:gd name="T8" fmla="+- 0 15507 15391"/>
                  <a:gd name="T9" fmla="*/ T8 w 218"/>
                  <a:gd name="T10" fmla="+- 0 10495 10495"/>
                  <a:gd name="T11" fmla="*/ 10495 h 52"/>
                  <a:gd name="T12" fmla="+- 0 15493 15391"/>
                  <a:gd name="T13" fmla="*/ T12 w 218"/>
                  <a:gd name="T14" fmla="+- 0 10496 10495"/>
                  <a:gd name="T15" fmla="*/ 10496 h 52"/>
                  <a:gd name="T16" fmla="+- 0 15433 15391"/>
                  <a:gd name="T17" fmla="*/ T16 w 218"/>
                  <a:gd name="T18" fmla="+- 0 10520 10495"/>
                  <a:gd name="T19" fmla="*/ 10520 h 52"/>
                  <a:gd name="T20" fmla="+- 0 15414 15391"/>
                  <a:gd name="T21" fmla="*/ T20 w 218"/>
                  <a:gd name="T22" fmla="+- 0 10532 10495"/>
                  <a:gd name="T23" fmla="*/ 10532 h 52"/>
                  <a:gd name="T24" fmla="+- 0 15391 15391"/>
                  <a:gd name="T25" fmla="*/ T24 w 218"/>
                  <a:gd name="T26" fmla="+- 0 10547 10495"/>
                  <a:gd name="T27" fmla="*/ 10547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8" h="52">
                    <a:moveTo>
                      <a:pt x="218" y="25"/>
                    </a:moveTo>
                    <a:lnTo>
                      <a:pt x="148" y="4"/>
                    </a:lnTo>
                    <a:lnTo>
                      <a:pt x="116" y="0"/>
                    </a:lnTo>
                    <a:lnTo>
                      <a:pt x="102" y="1"/>
                    </a:lnTo>
                    <a:lnTo>
                      <a:pt x="42" y="25"/>
                    </a:lnTo>
                    <a:lnTo>
                      <a:pt x="23" y="37"/>
                    </a:lnTo>
                    <a:lnTo>
                      <a:pt x="0" y="52"/>
                    </a:lnTo>
                  </a:path>
                </a:pathLst>
              </a:custGeom>
              <a:noFill/>
              <a:ln w="19063">
                <a:solidFill>
                  <a:srgbClr val="FFDE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15422" y="10575"/>
              <a:ext cx="187" cy="70"/>
              <a:chOff x="15422" y="10575"/>
              <a:chExt cx="187" cy="70"/>
            </a:xfrm>
          </p:grpSpPr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>
                <a:off x="15422" y="10575"/>
                <a:ext cx="187" cy="70"/>
              </a:xfrm>
              <a:custGeom>
                <a:avLst/>
                <a:gdLst>
                  <a:gd name="T0" fmla="+- 0 15609 15422"/>
                  <a:gd name="T1" fmla="*/ T0 w 187"/>
                  <a:gd name="T2" fmla="+- 0 10575 10575"/>
                  <a:gd name="T3" fmla="*/ 10575 h 70"/>
                  <a:gd name="T4" fmla="+- 0 15547 15422"/>
                  <a:gd name="T5" fmla="*/ T4 w 187"/>
                  <a:gd name="T6" fmla="+- 0 10589 10575"/>
                  <a:gd name="T7" fmla="*/ 10589 h 70"/>
                  <a:gd name="T8" fmla="+- 0 15477 15422"/>
                  <a:gd name="T9" fmla="*/ T8 w 187"/>
                  <a:gd name="T10" fmla="+- 0 10610 10575"/>
                  <a:gd name="T11" fmla="*/ 10610 h 70"/>
                  <a:gd name="T12" fmla="+- 0 15438 15422"/>
                  <a:gd name="T13" fmla="*/ T12 w 187"/>
                  <a:gd name="T14" fmla="+- 0 10634 10575"/>
                  <a:gd name="T15" fmla="*/ 10634 h 70"/>
                  <a:gd name="T16" fmla="+- 0 15422 15422"/>
                  <a:gd name="T17" fmla="*/ T16 w 187"/>
                  <a:gd name="T18" fmla="+- 0 10645 10575"/>
                  <a:gd name="T19" fmla="*/ 10645 h 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7" h="70">
                    <a:moveTo>
                      <a:pt x="187" y="0"/>
                    </a:moveTo>
                    <a:lnTo>
                      <a:pt x="125" y="14"/>
                    </a:lnTo>
                    <a:lnTo>
                      <a:pt x="55" y="35"/>
                    </a:lnTo>
                    <a:lnTo>
                      <a:pt x="16" y="59"/>
                    </a:lnTo>
                    <a:lnTo>
                      <a:pt x="0" y="70"/>
                    </a:lnTo>
                  </a:path>
                </a:pathLst>
              </a:custGeom>
              <a:noFill/>
              <a:ln w="19063">
                <a:solidFill>
                  <a:srgbClr val="FFDE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15440" y="10620"/>
              <a:ext cx="199" cy="128"/>
              <a:chOff x="15440" y="10620"/>
              <a:chExt cx="199" cy="128"/>
            </a:xfrm>
          </p:grpSpPr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15440" y="10620"/>
                <a:ext cx="199" cy="128"/>
              </a:xfrm>
              <a:custGeom>
                <a:avLst/>
                <a:gdLst>
                  <a:gd name="T0" fmla="+- 0 15639 15440"/>
                  <a:gd name="T1" fmla="*/ T0 w 199"/>
                  <a:gd name="T2" fmla="+- 0 10620 10620"/>
                  <a:gd name="T3" fmla="*/ 10620 h 128"/>
                  <a:gd name="T4" fmla="+- 0 15573 15440"/>
                  <a:gd name="T5" fmla="*/ T4 w 199"/>
                  <a:gd name="T6" fmla="+- 0 10671 10620"/>
                  <a:gd name="T7" fmla="*/ 10671 h 128"/>
                  <a:gd name="T8" fmla="+- 0 15516 15440"/>
                  <a:gd name="T9" fmla="*/ T8 w 199"/>
                  <a:gd name="T10" fmla="+- 0 10710 10620"/>
                  <a:gd name="T11" fmla="*/ 10710 h 128"/>
                  <a:gd name="T12" fmla="+- 0 15459 15440"/>
                  <a:gd name="T13" fmla="*/ T12 w 199"/>
                  <a:gd name="T14" fmla="+- 0 10739 10620"/>
                  <a:gd name="T15" fmla="*/ 10739 h 128"/>
                  <a:gd name="T16" fmla="+- 0 15440 15440"/>
                  <a:gd name="T17" fmla="*/ T16 w 199"/>
                  <a:gd name="T18" fmla="+- 0 10748 10620"/>
                  <a:gd name="T19" fmla="*/ 10748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28">
                    <a:moveTo>
                      <a:pt x="199" y="0"/>
                    </a:moveTo>
                    <a:lnTo>
                      <a:pt x="133" y="51"/>
                    </a:lnTo>
                    <a:lnTo>
                      <a:pt x="76" y="90"/>
                    </a:lnTo>
                    <a:lnTo>
                      <a:pt x="19" y="119"/>
                    </a:lnTo>
                    <a:lnTo>
                      <a:pt x="0" y="128"/>
                    </a:lnTo>
                  </a:path>
                </a:pathLst>
              </a:custGeom>
              <a:noFill/>
              <a:ln w="19063">
                <a:solidFill>
                  <a:srgbClr val="FFDE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15672" y="10421"/>
              <a:ext cx="856" cy="346"/>
              <a:chOff x="15672" y="10421"/>
              <a:chExt cx="856" cy="346"/>
            </a:xfrm>
          </p:grpSpPr>
          <p:sp>
            <p:nvSpPr>
              <p:cNvPr id="21" name="Freeform 55"/>
              <p:cNvSpPr>
                <a:spLocks/>
              </p:cNvSpPr>
              <p:nvPr/>
            </p:nvSpPr>
            <p:spPr bwMode="auto">
              <a:xfrm>
                <a:off x="15672" y="10421"/>
                <a:ext cx="856" cy="346"/>
              </a:xfrm>
              <a:custGeom>
                <a:avLst/>
                <a:gdLst>
                  <a:gd name="T0" fmla="+- 0 16100 15672"/>
                  <a:gd name="T1" fmla="*/ T0 w 856"/>
                  <a:gd name="T2" fmla="+- 0 10421 10421"/>
                  <a:gd name="T3" fmla="*/ 10421 h 346"/>
                  <a:gd name="T4" fmla="+- 0 16031 15672"/>
                  <a:gd name="T5" fmla="*/ T4 w 856"/>
                  <a:gd name="T6" fmla="+- 0 10423 10421"/>
                  <a:gd name="T7" fmla="*/ 10423 h 346"/>
                  <a:gd name="T8" fmla="+- 0 15965 15672"/>
                  <a:gd name="T9" fmla="*/ T8 w 856"/>
                  <a:gd name="T10" fmla="+- 0 10430 10421"/>
                  <a:gd name="T11" fmla="*/ 10430 h 346"/>
                  <a:gd name="T12" fmla="+- 0 15904 15672"/>
                  <a:gd name="T13" fmla="*/ T12 w 856"/>
                  <a:gd name="T14" fmla="+- 0 10440 10421"/>
                  <a:gd name="T15" fmla="*/ 10440 h 346"/>
                  <a:gd name="T16" fmla="+- 0 15822 15672"/>
                  <a:gd name="T17" fmla="*/ T16 w 856"/>
                  <a:gd name="T18" fmla="+- 0 10463 10421"/>
                  <a:gd name="T19" fmla="*/ 10463 h 346"/>
                  <a:gd name="T20" fmla="+- 0 15755 15672"/>
                  <a:gd name="T21" fmla="*/ T20 w 856"/>
                  <a:gd name="T22" fmla="+- 0 10492 10421"/>
                  <a:gd name="T23" fmla="*/ 10492 h 346"/>
                  <a:gd name="T24" fmla="+- 0 15706 15672"/>
                  <a:gd name="T25" fmla="*/ T24 w 856"/>
                  <a:gd name="T26" fmla="+- 0 10527 10421"/>
                  <a:gd name="T27" fmla="*/ 10527 h 346"/>
                  <a:gd name="T28" fmla="+- 0 15674 15672"/>
                  <a:gd name="T29" fmla="*/ T28 w 856"/>
                  <a:gd name="T30" fmla="+- 0 10580 10421"/>
                  <a:gd name="T31" fmla="*/ 10580 h 346"/>
                  <a:gd name="T32" fmla="+- 0 15672 15672"/>
                  <a:gd name="T33" fmla="*/ T32 w 856"/>
                  <a:gd name="T34" fmla="+- 0 10594 10421"/>
                  <a:gd name="T35" fmla="*/ 10594 h 346"/>
                  <a:gd name="T36" fmla="+- 0 15674 15672"/>
                  <a:gd name="T37" fmla="*/ T36 w 856"/>
                  <a:gd name="T38" fmla="+- 0 10608 10421"/>
                  <a:gd name="T39" fmla="*/ 10608 h 346"/>
                  <a:gd name="T40" fmla="+- 0 15706 15672"/>
                  <a:gd name="T41" fmla="*/ T40 w 856"/>
                  <a:gd name="T42" fmla="+- 0 10661 10421"/>
                  <a:gd name="T43" fmla="*/ 10661 h 346"/>
                  <a:gd name="T44" fmla="+- 0 15755 15672"/>
                  <a:gd name="T45" fmla="*/ T44 w 856"/>
                  <a:gd name="T46" fmla="+- 0 10696 10421"/>
                  <a:gd name="T47" fmla="*/ 10696 h 346"/>
                  <a:gd name="T48" fmla="+- 0 15822 15672"/>
                  <a:gd name="T49" fmla="*/ T48 w 856"/>
                  <a:gd name="T50" fmla="+- 0 10725 10421"/>
                  <a:gd name="T51" fmla="*/ 10725 h 346"/>
                  <a:gd name="T52" fmla="+- 0 15904 15672"/>
                  <a:gd name="T53" fmla="*/ T52 w 856"/>
                  <a:gd name="T54" fmla="+- 0 10748 10421"/>
                  <a:gd name="T55" fmla="*/ 10748 h 346"/>
                  <a:gd name="T56" fmla="+- 0 15965 15672"/>
                  <a:gd name="T57" fmla="*/ T56 w 856"/>
                  <a:gd name="T58" fmla="+- 0 10758 10421"/>
                  <a:gd name="T59" fmla="*/ 10758 h 346"/>
                  <a:gd name="T60" fmla="+- 0 16031 15672"/>
                  <a:gd name="T61" fmla="*/ T60 w 856"/>
                  <a:gd name="T62" fmla="+- 0 10765 10421"/>
                  <a:gd name="T63" fmla="*/ 10765 h 346"/>
                  <a:gd name="T64" fmla="+- 0 16100 15672"/>
                  <a:gd name="T65" fmla="*/ T64 w 856"/>
                  <a:gd name="T66" fmla="+- 0 10767 10421"/>
                  <a:gd name="T67" fmla="*/ 10767 h 346"/>
                  <a:gd name="T68" fmla="+- 0 16135 15672"/>
                  <a:gd name="T69" fmla="*/ T68 w 856"/>
                  <a:gd name="T70" fmla="+- 0 10766 10421"/>
                  <a:gd name="T71" fmla="*/ 10766 h 346"/>
                  <a:gd name="T72" fmla="+- 0 16203 15672"/>
                  <a:gd name="T73" fmla="*/ T72 w 856"/>
                  <a:gd name="T74" fmla="+- 0 10762 10421"/>
                  <a:gd name="T75" fmla="*/ 10762 h 346"/>
                  <a:gd name="T76" fmla="+- 0 16267 15672"/>
                  <a:gd name="T77" fmla="*/ T76 w 856"/>
                  <a:gd name="T78" fmla="+- 0 10753 10421"/>
                  <a:gd name="T79" fmla="*/ 10753 h 346"/>
                  <a:gd name="T80" fmla="+- 0 16326 15672"/>
                  <a:gd name="T81" fmla="*/ T80 w 856"/>
                  <a:gd name="T82" fmla="+- 0 10741 10421"/>
                  <a:gd name="T83" fmla="*/ 10741 h 346"/>
                  <a:gd name="T84" fmla="+- 0 16403 15672"/>
                  <a:gd name="T85" fmla="*/ T84 w 856"/>
                  <a:gd name="T86" fmla="+- 0 10716 10421"/>
                  <a:gd name="T87" fmla="*/ 10716 h 346"/>
                  <a:gd name="T88" fmla="+- 0 16464 15672"/>
                  <a:gd name="T89" fmla="*/ T88 w 856"/>
                  <a:gd name="T90" fmla="+- 0 10685 10421"/>
                  <a:gd name="T91" fmla="*/ 10685 h 346"/>
                  <a:gd name="T92" fmla="+- 0 16516 15672"/>
                  <a:gd name="T93" fmla="*/ T92 w 856"/>
                  <a:gd name="T94" fmla="+- 0 10635 10421"/>
                  <a:gd name="T95" fmla="*/ 10635 h 346"/>
                  <a:gd name="T96" fmla="+- 0 16528 15672"/>
                  <a:gd name="T97" fmla="*/ T96 w 856"/>
                  <a:gd name="T98" fmla="+- 0 10594 10421"/>
                  <a:gd name="T99" fmla="*/ 10594 h 346"/>
                  <a:gd name="T100" fmla="+- 0 16527 15672"/>
                  <a:gd name="T101" fmla="*/ T100 w 856"/>
                  <a:gd name="T102" fmla="+- 0 10580 10421"/>
                  <a:gd name="T103" fmla="*/ 10580 h 346"/>
                  <a:gd name="T104" fmla="+- 0 16494 15672"/>
                  <a:gd name="T105" fmla="*/ T104 w 856"/>
                  <a:gd name="T106" fmla="+- 0 10527 10421"/>
                  <a:gd name="T107" fmla="*/ 10527 h 346"/>
                  <a:gd name="T108" fmla="+- 0 16446 15672"/>
                  <a:gd name="T109" fmla="*/ T108 w 856"/>
                  <a:gd name="T110" fmla="+- 0 10492 10421"/>
                  <a:gd name="T111" fmla="*/ 10492 h 346"/>
                  <a:gd name="T112" fmla="+- 0 16379 15672"/>
                  <a:gd name="T113" fmla="*/ T112 w 856"/>
                  <a:gd name="T114" fmla="+- 0 10463 10421"/>
                  <a:gd name="T115" fmla="*/ 10463 h 346"/>
                  <a:gd name="T116" fmla="+- 0 16297 15672"/>
                  <a:gd name="T117" fmla="*/ T116 w 856"/>
                  <a:gd name="T118" fmla="+- 0 10440 10421"/>
                  <a:gd name="T119" fmla="*/ 10440 h 346"/>
                  <a:gd name="T120" fmla="+- 0 16235 15672"/>
                  <a:gd name="T121" fmla="*/ T120 w 856"/>
                  <a:gd name="T122" fmla="+- 0 10430 10421"/>
                  <a:gd name="T123" fmla="*/ 10430 h 346"/>
                  <a:gd name="T124" fmla="+- 0 16170 15672"/>
                  <a:gd name="T125" fmla="*/ T124 w 856"/>
                  <a:gd name="T126" fmla="+- 0 10423 10421"/>
                  <a:gd name="T127" fmla="*/ 10423 h 346"/>
                  <a:gd name="T128" fmla="+- 0 16100 15672"/>
                  <a:gd name="T129" fmla="*/ T128 w 856"/>
                  <a:gd name="T130" fmla="+- 0 10421 10421"/>
                  <a:gd name="T131" fmla="*/ 10421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856" h="346">
                    <a:moveTo>
                      <a:pt x="428" y="0"/>
                    </a:moveTo>
                    <a:lnTo>
                      <a:pt x="359" y="2"/>
                    </a:lnTo>
                    <a:lnTo>
                      <a:pt x="293" y="9"/>
                    </a:lnTo>
                    <a:lnTo>
                      <a:pt x="232" y="19"/>
                    </a:lnTo>
                    <a:lnTo>
                      <a:pt x="150" y="42"/>
                    </a:lnTo>
                    <a:lnTo>
                      <a:pt x="83" y="71"/>
                    </a:lnTo>
                    <a:lnTo>
                      <a:pt x="34" y="106"/>
                    </a:lnTo>
                    <a:lnTo>
                      <a:pt x="2" y="159"/>
                    </a:lnTo>
                    <a:lnTo>
                      <a:pt x="0" y="173"/>
                    </a:lnTo>
                    <a:lnTo>
                      <a:pt x="2" y="187"/>
                    </a:lnTo>
                    <a:lnTo>
                      <a:pt x="34" y="240"/>
                    </a:lnTo>
                    <a:lnTo>
                      <a:pt x="83" y="275"/>
                    </a:lnTo>
                    <a:lnTo>
                      <a:pt x="150" y="304"/>
                    </a:lnTo>
                    <a:lnTo>
                      <a:pt x="232" y="327"/>
                    </a:lnTo>
                    <a:lnTo>
                      <a:pt x="293" y="337"/>
                    </a:lnTo>
                    <a:lnTo>
                      <a:pt x="359" y="344"/>
                    </a:lnTo>
                    <a:lnTo>
                      <a:pt x="428" y="346"/>
                    </a:lnTo>
                    <a:lnTo>
                      <a:pt x="463" y="345"/>
                    </a:lnTo>
                    <a:lnTo>
                      <a:pt x="531" y="341"/>
                    </a:lnTo>
                    <a:lnTo>
                      <a:pt x="595" y="332"/>
                    </a:lnTo>
                    <a:lnTo>
                      <a:pt x="654" y="320"/>
                    </a:lnTo>
                    <a:lnTo>
                      <a:pt x="731" y="295"/>
                    </a:lnTo>
                    <a:lnTo>
                      <a:pt x="792" y="264"/>
                    </a:lnTo>
                    <a:lnTo>
                      <a:pt x="844" y="214"/>
                    </a:lnTo>
                    <a:lnTo>
                      <a:pt x="856" y="173"/>
                    </a:lnTo>
                    <a:lnTo>
                      <a:pt x="855" y="159"/>
                    </a:lnTo>
                    <a:lnTo>
                      <a:pt x="822" y="106"/>
                    </a:lnTo>
                    <a:lnTo>
                      <a:pt x="774" y="71"/>
                    </a:lnTo>
                    <a:lnTo>
                      <a:pt x="707" y="42"/>
                    </a:lnTo>
                    <a:lnTo>
                      <a:pt x="625" y="19"/>
                    </a:lnTo>
                    <a:lnTo>
                      <a:pt x="563" y="9"/>
                    </a:lnTo>
                    <a:lnTo>
                      <a:pt x="498" y="2"/>
                    </a:lnTo>
                    <a:lnTo>
                      <a:pt x="4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6117" y="10702"/>
              <a:ext cx="122" cy="178"/>
              <a:chOff x="16117" y="10702"/>
              <a:chExt cx="122" cy="178"/>
            </a:xfrm>
          </p:grpSpPr>
          <p:sp>
            <p:nvSpPr>
              <p:cNvPr id="20" name="Freeform 53"/>
              <p:cNvSpPr>
                <a:spLocks/>
              </p:cNvSpPr>
              <p:nvPr/>
            </p:nvSpPr>
            <p:spPr bwMode="auto">
              <a:xfrm>
                <a:off x="16117" y="10702"/>
                <a:ext cx="122" cy="178"/>
              </a:xfrm>
              <a:custGeom>
                <a:avLst/>
                <a:gdLst>
                  <a:gd name="T0" fmla="+- 0 16234 16117"/>
                  <a:gd name="T1" fmla="*/ T0 w 122"/>
                  <a:gd name="T2" fmla="+- 0 10702 10702"/>
                  <a:gd name="T3" fmla="*/ 10702 h 178"/>
                  <a:gd name="T4" fmla="+- 0 16117 16117"/>
                  <a:gd name="T5" fmla="*/ T4 w 122"/>
                  <a:gd name="T6" fmla="+- 0 10768 10702"/>
                  <a:gd name="T7" fmla="*/ 10768 h 178"/>
                  <a:gd name="T8" fmla="+- 0 16187 16117"/>
                  <a:gd name="T9" fmla="*/ T8 w 122"/>
                  <a:gd name="T10" fmla="+- 0 10880 10702"/>
                  <a:gd name="T11" fmla="*/ 10880 h 178"/>
                  <a:gd name="T12" fmla="+- 0 16239 16117"/>
                  <a:gd name="T13" fmla="*/ T12 w 122"/>
                  <a:gd name="T14" fmla="+- 0 10866 10702"/>
                  <a:gd name="T15" fmla="*/ 10866 h 178"/>
                  <a:gd name="T16" fmla="+- 0 16234 16117"/>
                  <a:gd name="T17" fmla="*/ T16 w 122"/>
                  <a:gd name="T18" fmla="+- 0 10702 10702"/>
                  <a:gd name="T19" fmla="*/ 10702 h 1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2" h="178">
                    <a:moveTo>
                      <a:pt x="117" y="0"/>
                    </a:moveTo>
                    <a:lnTo>
                      <a:pt x="0" y="66"/>
                    </a:lnTo>
                    <a:lnTo>
                      <a:pt x="70" y="178"/>
                    </a:lnTo>
                    <a:lnTo>
                      <a:pt x="122" y="16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15303" y="6987"/>
              <a:ext cx="1185" cy="1895"/>
              <a:chOff x="15303" y="6987"/>
              <a:chExt cx="1185" cy="1895"/>
            </a:xfrm>
          </p:grpSpPr>
          <p:sp>
            <p:nvSpPr>
              <p:cNvPr id="19" name="Freeform 51"/>
              <p:cNvSpPr>
                <a:spLocks/>
              </p:cNvSpPr>
              <p:nvPr/>
            </p:nvSpPr>
            <p:spPr bwMode="auto">
              <a:xfrm>
                <a:off x="15303" y="6987"/>
                <a:ext cx="1185" cy="1895"/>
              </a:xfrm>
              <a:custGeom>
                <a:avLst/>
                <a:gdLst>
                  <a:gd name="T0" fmla="+- 0 16157 15303"/>
                  <a:gd name="T1" fmla="*/ T0 w 1185"/>
                  <a:gd name="T2" fmla="+- 0 8882 6987"/>
                  <a:gd name="T3" fmla="*/ 8882 h 1895"/>
                  <a:gd name="T4" fmla="+- 0 16138 15303"/>
                  <a:gd name="T5" fmla="*/ T4 w 1185"/>
                  <a:gd name="T6" fmla="+- 0 8819 6987"/>
                  <a:gd name="T7" fmla="*/ 8819 h 1895"/>
                  <a:gd name="T8" fmla="+- 0 16106 15303"/>
                  <a:gd name="T9" fmla="*/ T8 w 1185"/>
                  <a:gd name="T10" fmla="+- 0 8764 6987"/>
                  <a:gd name="T11" fmla="*/ 8764 h 1895"/>
                  <a:gd name="T12" fmla="+- 0 16063 15303"/>
                  <a:gd name="T13" fmla="*/ T12 w 1185"/>
                  <a:gd name="T14" fmla="+- 0 8716 6987"/>
                  <a:gd name="T15" fmla="*/ 8716 h 1895"/>
                  <a:gd name="T16" fmla="+- 0 16011 15303"/>
                  <a:gd name="T17" fmla="*/ T16 w 1185"/>
                  <a:gd name="T18" fmla="+- 0 8675 6987"/>
                  <a:gd name="T19" fmla="*/ 8675 h 1895"/>
                  <a:gd name="T20" fmla="+- 0 15952 15303"/>
                  <a:gd name="T21" fmla="*/ T20 w 1185"/>
                  <a:gd name="T22" fmla="+- 0 8639 6987"/>
                  <a:gd name="T23" fmla="*/ 8639 h 1895"/>
                  <a:gd name="T24" fmla="+- 0 15888 15303"/>
                  <a:gd name="T25" fmla="*/ T24 w 1185"/>
                  <a:gd name="T26" fmla="+- 0 8608 6987"/>
                  <a:gd name="T27" fmla="*/ 8608 h 1895"/>
                  <a:gd name="T28" fmla="+- 0 15819 15303"/>
                  <a:gd name="T29" fmla="*/ T28 w 1185"/>
                  <a:gd name="T30" fmla="+- 0 8579 6987"/>
                  <a:gd name="T31" fmla="*/ 8579 h 1895"/>
                  <a:gd name="T32" fmla="+- 0 15749 15303"/>
                  <a:gd name="T33" fmla="*/ T32 w 1185"/>
                  <a:gd name="T34" fmla="+- 0 8552 6987"/>
                  <a:gd name="T35" fmla="*/ 8552 h 1895"/>
                  <a:gd name="T36" fmla="+- 0 15678 15303"/>
                  <a:gd name="T37" fmla="*/ T36 w 1185"/>
                  <a:gd name="T38" fmla="+- 0 8525 6987"/>
                  <a:gd name="T39" fmla="*/ 8525 h 1895"/>
                  <a:gd name="T40" fmla="+- 0 15608 15303"/>
                  <a:gd name="T41" fmla="*/ T40 w 1185"/>
                  <a:gd name="T42" fmla="+- 0 8498 6987"/>
                  <a:gd name="T43" fmla="*/ 8498 h 1895"/>
                  <a:gd name="T44" fmla="+- 0 15542 15303"/>
                  <a:gd name="T45" fmla="*/ T44 w 1185"/>
                  <a:gd name="T46" fmla="+- 0 8470 6987"/>
                  <a:gd name="T47" fmla="*/ 8470 h 1895"/>
                  <a:gd name="T48" fmla="+- 0 15480 15303"/>
                  <a:gd name="T49" fmla="*/ T48 w 1185"/>
                  <a:gd name="T50" fmla="+- 0 8439 6987"/>
                  <a:gd name="T51" fmla="*/ 8439 h 1895"/>
                  <a:gd name="T52" fmla="+- 0 15424 15303"/>
                  <a:gd name="T53" fmla="*/ T52 w 1185"/>
                  <a:gd name="T54" fmla="+- 0 8404 6987"/>
                  <a:gd name="T55" fmla="*/ 8404 h 1895"/>
                  <a:gd name="T56" fmla="+- 0 15377 15303"/>
                  <a:gd name="T57" fmla="*/ T56 w 1185"/>
                  <a:gd name="T58" fmla="+- 0 8364 6987"/>
                  <a:gd name="T59" fmla="*/ 8364 h 1895"/>
                  <a:gd name="T60" fmla="+- 0 15315 15303"/>
                  <a:gd name="T61" fmla="*/ T60 w 1185"/>
                  <a:gd name="T62" fmla="+- 0 8264 6987"/>
                  <a:gd name="T63" fmla="*/ 8264 h 1895"/>
                  <a:gd name="T64" fmla="+- 0 15303 15303"/>
                  <a:gd name="T65" fmla="*/ T64 w 1185"/>
                  <a:gd name="T66" fmla="+- 0 8203 6987"/>
                  <a:gd name="T67" fmla="*/ 8203 h 1895"/>
                  <a:gd name="T68" fmla="+- 0 15306 15303"/>
                  <a:gd name="T69" fmla="*/ T68 w 1185"/>
                  <a:gd name="T70" fmla="+- 0 8131 6987"/>
                  <a:gd name="T71" fmla="*/ 8131 h 1895"/>
                  <a:gd name="T72" fmla="+- 0 15325 15303"/>
                  <a:gd name="T73" fmla="*/ T72 w 1185"/>
                  <a:gd name="T74" fmla="+- 0 8050 6987"/>
                  <a:gd name="T75" fmla="*/ 8050 h 1895"/>
                  <a:gd name="T76" fmla="+- 0 15364 15303"/>
                  <a:gd name="T77" fmla="*/ T76 w 1185"/>
                  <a:gd name="T78" fmla="+- 0 7956 6987"/>
                  <a:gd name="T79" fmla="*/ 7956 h 1895"/>
                  <a:gd name="T80" fmla="+- 0 15415 15303"/>
                  <a:gd name="T81" fmla="*/ T80 w 1185"/>
                  <a:gd name="T82" fmla="+- 0 7890 6987"/>
                  <a:gd name="T83" fmla="*/ 7890 h 1895"/>
                  <a:gd name="T84" fmla="+- 0 15483 15303"/>
                  <a:gd name="T85" fmla="*/ T84 w 1185"/>
                  <a:gd name="T86" fmla="+- 0 7847 6987"/>
                  <a:gd name="T87" fmla="*/ 7847 h 1895"/>
                  <a:gd name="T88" fmla="+- 0 15564 15303"/>
                  <a:gd name="T89" fmla="*/ T88 w 1185"/>
                  <a:gd name="T90" fmla="+- 0 7822 6987"/>
                  <a:gd name="T91" fmla="*/ 7822 h 1895"/>
                  <a:gd name="T92" fmla="+- 0 15656 15303"/>
                  <a:gd name="T93" fmla="*/ T92 w 1185"/>
                  <a:gd name="T94" fmla="+- 0 7810 6987"/>
                  <a:gd name="T95" fmla="*/ 7810 h 1895"/>
                  <a:gd name="T96" fmla="+- 0 15754 15303"/>
                  <a:gd name="T97" fmla="*/ T96 w 1185"/>
                  <a:gd name="T98" fmla="+- 0 7808 6987"/>
                  <a:gd name="T99" fmla="*/ 7808 h 1895"/>
                  <a:gd name="T100" fmla="+- 0 15806 15303"/>
                  <a:gd name="T101" fmla="*/ T100 w 1185"/>
                  <a:gd name="T102" fmla="+- 0 7808 6987"/>
                  <a:gd name="T103" fmla="*/ 7808 h 1895"/>
                  <a:gd name="T104" fmla="+- 0 15858 15303"/>
                  <a:gd name="T105" fmla="*/ T104 w 1185"/>
                  <a:gd name="T106" fmla="+- 0 7809 6987"/>
                  <a:gd name="T107" fmla="*/ 7809 h 1895"/>
                  <a:gd name="T108" fmla="+- 0 15911 15303"/>
                  <a:gd name="T109" fmla="*/ T108 w 1185"/>
                  <a:gd name="T110" fmla="+- 0 7809 6987"/>
                  <a:gd name="T111" fmla="*/ 7809 h 1895"/>
                  <a:gd name="T112" fmla="+- 0 16016 15303"/>
                  <a:gd name="T113" fmla="*/ T112 w 1185"/>
                  <a:gd name="T114" fmla="+- 0 7807 6987"/>
                  <a:gd name="T115" fmla="*/ 7807 h 1895"/>
                  <a:gd name="T116" fmla="+- 0 16118 15303"/>
                  <a:gd name="T117" fmla="*/ T116 w 1185"/>
                  <a:gd name="T118" fmla="+- 0 7797 6987"/>
                  <a:gd name="T119" fmla="*/ 7797 h 1895"/>
                  <a:gd name="T120" fmla="+- 0 16215 15303"/>
                  <a:gd name="T121" fmla="*/ T120 w 1185"/>
                  <a:gd name="T122" fmla="+- 0 7773 6987"/>
                  <a:gd name="T123" fmla="*/ 7773 h 1895"/>
                  <a:gd name="T124" fmla="+- 0 16260 15303"/>
                  <a:gd name="T125" fmla="*/ T124 w 1185"/>
                  <a:gd name="T126" fmla="+- 0 7755 6987"/>
                  <a:gd name="T127" fmla="*/ 7755 h 1895"/>
                  <a:gd name="T128" fmla="+- 0 16335 15303"/>
                  <a:gd name="T129" fmla="*/ T128 w 1185"/>
                  <a:gd name="T130" fmla="+- 0 7713 6987"/>
                  <a:gd name="T131" fmla="*/ 7713 h 1895"/>
                  <a:gd name="T132" fmla="+- 0 16395 15303"/>
                  <a:gd name="T133" fmla="*/ T132 w 1185"/>
                  <a:gd name="T134" fmla="+- 0 7664 6987"/>
                  <a:gd name="T135" fmla="*/ 7664 h 1895"/>
                  <a:gd name="T136" fmla="+- 0 16440 15303"/>
                  <a:gd name="T137" fmla="*/ T136 w 1185"/>
                  <a:gd name="T138" fmla="+- 0 7608 6987"/>
                  <a:gd name="T139" fmla="*/ 7608 h 1895"/>
                  <a:gd name="T140" fmla="+- 0 16471 15303"/>
                  <a:gd name="T141" fmla="*/ T140 w 1185"/>
                  <a:gd name="T142" fmla="+- 0 7544 6987"/>
                  <a:gd name="T143" fmla="*/ 7544 h 1895"/>
                  <a:gd name="T144" fmla="+- 0 16486 15303"/>
                  <a:gd name="T145" fmla="*/ T144 w 1185"/>
                  <a:gd name="T146" fmla="+- 0 7472 6987"/>
                  <a:gd name="T147" fmla="*/ 7472 h 1895"/>
                  <a:gd name="T148" fmla="+- 0 16487 15303"/>
                  <a:gd name="T149" fmla="*/ T148 w 1185"/>
                  <a:gd name="T150" fmla="+- 0 7446 6987"/>
                  <a:gd name="T151" fmla="*/ 7446 h 1895"/>
                  <a:gd name="T152" fmla="+- 0 16487 15303"/>
                  <a:gd name="T153" fmla="*/ T152 w 1185"/>
                  <a:gd name="T154" fmla="+- 0 7420 6987"/>
                  <a:gd name="T155" fmla="*/ 7420 h 1895"/>
                  <a:gd name="T156" fmla="+- 0 16476 15303"/>
                  <a:gd name="T157" fmla="*/ T156 w 1185"/>
                  <a:gd name="T158" fmla="+- 0 7336 6987"/>
                  <a:gd name="T159" fmla="*/ 7336 h 1895"/>
                  <a:gd name="T160" fmla="+- 0 16455 15303"/>
                  <a:gd name="T161" fmla="*/ T160 w 1185"/>
                  <a:gd name="T162" fmla="+- 0 7265 6987"/>
                  <a:gd name="T163" fmla="*/ 7265 h 1895"/>
                  <a:gd name="T164" fmla="+- 0 16421 15303"/>
                  <a:gd name="T165" fmla="*/ T164 w 1185"/>
                  <a:gd name="T166" fmla="+- 0 7193 6987"/>
                  <a:gd name="T167" fmla="*/ 7193 h 1895"/>
                  <a:gd name="T168" fmla="+- 0 16376 15303"/>
                  <a:gd name="T169" fmla="*/ T168 w 1185"/>
                  <a:gd name="T170" fmla="+- 0 7124 6987"/>
                  <a:gd name="T171" fmla="*/ 7124 h 1895"/>
                  <a:gd name="T172" fmla="+- 0 16320 15303"/>
                  <a:gd name="T173" fmla="*/ T172 w 1185"/>
                  <a:gd name="T174" fmla="+- 0 7065 6987"/>
                  <a:gd name="T175" fmla="*/ 7065 h 1895"/>
                  <a:gd name="T176" fmla="+- 0 16256 15303"/>
                  <a:gd name="T177" fmla="*/ T176 w 1185"/>
                  <a:gd name="T178" fmla="+- 0 7019 6987"/>
                  <a:gd name="T179" fmla="*/ 7019 h 1895"/>
                  <a:gd name="T180" fmla="+- 0 16184 15303"/>
                  <a:gd name="T181" fmla="*/ T180 w 1185"/>
                  <a:gd name="T182" fmla="+- 0 6992 6987"/>
                  <a:gd name="T183" fmla="*/ 6992 h 1895"/>
                  <a:gd name="T184" fmla="+- 0 16133 15303"/>
                  <a:gd name="T185" fmla="*/ T184 w 1185"/>
                  <a:gd name="T186" fmla="+- 0 6987 6987"/>
                  <a:gd name="T187" fmla="*/ 6987 h 1895"/>
                  <a:gd name="T188" fmla="+- 0 16111 15303"/>
                  <a:gd name="T189" fmla="*/ T188 w 1185"/>
                  <a:gd name="T190" fmla="+- 0 6989 6987"/>
                  <a:gd name="T191" fmla="*/ 6989 h 1895"/>
                  <a:gd name="T192" fmla="+- 0 16051 15303"/>
                  <a:gd name="T193" fmla="*/ T192 w 1185"/>
                  <a:gd name="T194" fmla="+- 0 7007 6987"/>
                  <a:gd name="T195" fmla="*/ 7007 h 1895"/>
                  <a:gd name="T196" fmla="+- 0 16001 15303"/>
                  <a:gd name="T197" fmla="*/ T196 w 1185"/>
                  <a:gd name="T198" fmla="+- 0 7042 6987"/>
                  <a:gd name="T199" fmla="*/ 7042 h 1895"/>
                  <a:gd name="T200" fmla="+- 0 15963 15303"/>
                  <a:gd name="T201" fmla="*/ T200 w 1185"/>
                  <a:gd name="T202" fmla="+- 0 7090 6987"/>
                  <a:gd name="T203" fmla="*/ 7090 h 1895"/>
                  <a:gd name="T204" fmla="+- 0 15938 15303"/>
                  <a:gd name="T205" fmla="*/ T204 w 1185"/>
                  <a:gd name="T206" fmla="+- 0 7147 6987"/>
                  <a:gd name="T207" fmla="*/ 7147 h 1895"/>
                  <a:gd name="T208" fmla="+- 0 15928 15303"/>
                  <a:gd name="T209" fmla="*/ T208 w 1185"/>
                  <a:gd name="T210" fmla="+- 0 7209 6987"/>
                  <a:gd name="T211" fmla="*/ 7209 h 1895"/>
                  <a:gd name="T212" fmla="+- 0 15928 15303"/>
                  <a:gd name="T213" fmla="*/ T212 w 1185"/>
                  <a:gd name="T214" fmla="+- 0 7230 6987"/>
                  <a:gd name="T215" fmla="*/ 7230 h 1895"/>
                  <a:gd name="T216" fmla="+- 0 15940 15303"/>
                  <a:gd name="T217" fmla="*/ T216 w 1185"/>
                  <a:gd name="T218" fmla="+- 0 7289 6987"/>
                  <a:gd name="T219" fmla="*/ 7289 h 1895"/>
                  <a:gd name="T220" fmla="+- 0 15971 15303"/>
                  <a:gd name="T221" fmla="*/ T220 w 1185"/>
                  <a:gd name="T222" fmla="+- 0 7349 6987"/>
                  <a:gd name="T223" fmla="*/ 7349 h 1895"/>
                  <a:gd name="T224" fmla="+- 0 16038 15303"/>
                  <a:gd name="T225" fmla="*/ T224 w 1185"/>
                  <a:gd name="T226" fmla="+- 0 7403 6987"/>
                  <a:gd name="T227" fmla="*/ 7403 h 1895"/>
                  <a:gd name="T228" fmla="+- 0 16116 15303"/>
                  <a:gd name="T229" fmla="*/ T228 w 1185"/>
                  <a:gd name="T230" fmla="+- 0 7418 6987"/>
                  <a:gd name="T231" fmla="*/ 7418 h 1895"/>
                  <a:gd name="T232" fmla="+- 0 16188 15303"/>
                  <a:gd name="T233" fmla="*/ T232 w 1185"/>
                  <a:gd name="T234" fmla="+- 0 7401 6987"/>
                  <a:gd name="T235" fmla="*/ 7401 h 1895"/>
                  <a:gd name="T236" fmla="+- 0 16237 15303"/>
                  <a:gd name="T237" fmla="*/ T236 w 1185"/>
                  <a:gd name="T238" fmla="+- 0 7357 6987"/>
                  <a:gd name="T239" fmla="*/ 7357 h 1895"/>
                  <a:gd name="T240" fmla="+- 0 16247 15303"/>
                  <a:gd name="T241" fmla="*/ T240 w 1185"/>
                  <a:gd name="T242" fmla="+- 0 7291 6987"/>
                  <a:gd name="T243" fmla="*/ 7291 h 1895"/>
                  <a:gd name="T244" fmla="+- 0 16224 15303"/>
                  <a:gd name="T245" fmla="*/ T244 w 1185"/>
                  <a:gd name="T246" fmla="+- 0 7238 6987"/>
                  <a:gd name="T247" fmla="*/ 7238 h 18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</a:cxnLst>
                <a:rect l="0" t="0" r="r" b="b"/>
                <a:pathLst>
                  <a:path w="1185" h="1895">
                    <a:moveTo>
                      <a:pt x="854" y="1895"/>
                    </a:moveTo>
                    <a:lnTo>
                      <a:pt x="835" y="1832"/>
                    </a:lnTo>
                    <a:lnTo>
                      <a:pt x="803" y="1777"/>
                    </a:lnTo>
                    <a:lnTo>
                      <a:pt x="760" y="1729"/>
                    </a:lnTo>
                    <a:lnTo>
                      <a:pt x="708" y="1688"/>
                    </a:lnTo>
                    <a:lnTo>
                      <a:pt x="649" y="1652"/>
                    </a:lnTo>
                    <a:lnTo>
                      <a:pt x="585" y="1621"/>
                    </a:lnTo>
                    <a:lnTo>
                      <a:pt x="516" y="1592"/>
                    </a:lnTo>
                    <a:lnTo>
                      <a:pt x="446" y="1565"/>
                    </a:lnTo>
                    <a:lnTo>
                      <a:pt x="375" y="1538"/>
                    </a:lnTo>
                    <a:lnTo>
                      <a:pt x="305" y="1511"/>
                    </a:lnTo>
                    <a:lnTo>
                      <a:pt x="239" y="1483"/>
                    </a:lnTo>
                    <a:lnTo>
                      <a:pt x="177" y="1452"/>
                    </a:lnTo>
                    <a:lnTo>
                      <a:pt x="121" y="1417"/>
                    </a:lnTo>
                    <a:lnTo>
                      <a:pt x="74" y="1377"/>
                    </a:lnTo>
                    <a:lnTo>
                      <a:pt x="12" y="1277"/>
                    </a:lnTo>
                    <a:lnTo>
                      <a:pt x="0" y="1216"/>
                    </a:lnTo>
                    <a:lnTo>
                      <a:pt x="3" y="1144"/>
                    </a:lnTo>
                    <a:lnTo>
                      <a:pt x="22" y="1063"/>
                    </a:lnTo>
                    <a:lnTo>
                      <a:pt x="61" y="969"/>
                    </a:lnTo>
                    <a:lnTo>
                      <a:pt x="112" y="903"/>
                    </a:lnTo>
                    <a:lnTo>
                      <a:pt x="180" y="860"/>
                    </a:lnTo>
                    <a:lnTo>
                      <a:pt x="261" y="835"/>
                    </a:lnTo>
                    <a:lnTo>
                      <a:pt x="353" y="823"/>
                    </a:lnTo>
                    <a:lnTo>
                      <a:pt x="451" y="821"/>
                    </a:lnTo>
                    <a:lnTo>
                      <a:pt x="503" y="821"/>
                    </a:lnTo>
                    <a:lnTo>
                      <a:pt x="555" y="822"/>
                    </a:lnTo>
                    <a:lnTo>
                      <a:pt x="608" y="822"/>
                    </a:lnTo>
                    <a:lnTo>
                      <a:pt x="713" y="820"/>
                    </a:lnTo>
                    <a:lnTo>
                      <a:pt x="815" y="810"/>
                    </a:lnTo>
                    <a:lnTo>
                      <a:pt x="912" y="786"/>
                    </a:lnTo>
                    <a:lnTo>
                      <a:pt x="957" y="768"/>
                    </a:lnTo>
                    <a:lnTo>
                      <a:pt x="1032" y="726"/>
                    </a:lnTo>
                    <a:lnTo>
                      <a:pt x="1092" y="677"/>
                    </a:lnTo>
                    <a:lnTo>
                      <a:pt x="1137" y="621"/>
                    </a:lnTo>
                    <a:lnTo>
                      <a:pt x="1168" y="557"/>
                    </a:lnTo>
                    <a:lnTo>
                      <a:pt x="1183" y="485"/>
                    </a:lnTo>
                    <a:lnTo>
                      <a:pt x="1184" y="459"/>
                    </a:lnTo>
                    <a:lnTo>
                      <a:pt x="1184" y="433"/>
                    </a:lnTo>
                    <a:lnTo>
                      <a:pt x="1173" y="349"/>
                    </a:lnTo>
                    <a:lnTo>
                      <a:pt x="1152" y="278"/>
                    </a:lnTo>
                    <a:lnTo>
                      <a:pt x="1118" y="206"/>
                    </a:lnTo>
                    <a:lnTo>
                      <a:pt x="1073" y="137"/>
                    </a:lnTo>
                    <a:lnTo>
                      <a:pt x="1017" y="78"/>
                    </a:lnTo>
                    <a:lnTo>
                      <a:pt x="953" y="32"/>
                    </a:lnTo>
                    <a:lnTo>
                      <a:pt x="881" y="5"/>
                    </a:lnTo>
                    <a:lnTo>
                      <a:pt x="830" y="0"/>
                    </a:lnTo>
                    <a:lnTo>
                      <a:pt x="808" y="2"/>
                    </a:lnTo>
                    <a:lnTo>
                      <a:pt x="748" y="20"/>
                    </a:lnTo>
                    <a:lnTo>
                      <a:pt x="698" y="55"/>
                    </a:lnTo>
                    <a:lnTo>
                      <a:pt x="660" y="103"/>
                    </a:lnTo>
                    <a:lnTo>
                      <a:pt x="635" y="160"/>
                    </a:lnTo>
                    <a:lnTo>
                      <a:pt x="625" y="222"/>
                    </a:lnTo>
                    <a:lnTo>
                      <a:pt x="625" y="243"/>
                    </a:lnTo>
                    <a:lnTo>
                      <a:pt x="637" y="302"/>
                    </a:lnTo>
                    <a:lnTo>
                      <a:pt x="668" y="362"/>
                    </a:lnTo>
                    <a:lnTo>
                      <a:pt x="735" y="416"/>
                    </a:lnTo>
                    <a:lnTo>
                      <a:pt x="813" y="431"/>
                    </a:lnTo>
                    <a:lnTo>
                      <a:pt x="885" y="414"/>
                    </a:lnTo>
                    <a:lnTo>
                      <a:pt x="934" y="370"/>
                    </a:lnTo>
                    <a:lnTo>
                      <a:pt x="944" y="304"/>
                    </a:lnTo>
                    <a:lnTo>
                      <a:pt x="921" y="251"/>
                    </a:lnTo>
                  </a:path>
                </a:pathLst>
              </a:custGeom>
              <a:noFill/>
              <a:ln w="50800">
                <a:solidFill>
                  <a:srgbClr val="BC282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Онлайн-турниры и викторины в библиотеках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4479" y="1837209"/>
            <a:ext cx="322876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ЛЕТО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УРОКИ ЦИФРОВОЙ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ГРАМОТНОСТИ</a:t>
            </a:r>
          </a:p>
          <a:p>
            <a:endParaRPr lang="ru-RU" sz="2400" b="1" u="sng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ОСЕНЬ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ЕДИНЫЙ УРОК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БЕЗОПАСНОГО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ИНТЕРНЕТА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- ПОДГОТОВКА К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ВЕБ-ЧЕМПИОНАТУ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4365876"/>
              </p:ext>
            </p:extLst>
          </p:nvPr>
        </p:nvGraphicFramePr>
        <p:xfrm>
          <a:off x="542694" y="1765201"/>
          <a:ext cx="580973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5478" y="6848152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00B0F0"/>
                </a:solidFill>
              </a:rPr>
              <a:t>ИГРА-ИНТЕРНЕТ.РФ</a:t>
            </a:r>
            <a:endParaRPr lang="ru-RU" sz="2400" b="1" dirty="0"/>
          </a:p>
        </p:txBody>
      </p:sp>
      <p:pic>
        <p:nvPicPr>
          <p:cNvPr id="12" name="Picture 2" descr="http://is5.mzstatic.com/image/thumb/Purple5/v4/32/7c/be/327cbee7-9496-3337-aaa0-067f2a73e106/mzl.jyyetbrn.png/0x0ss-8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51" y="6301705"/>
            <a:ext cx="1093153" cy="10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Конкурс «Позитивный контент»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950" y="6767438"/>
            <a:ext cx="490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ПОЗИТИВНЫЙ-КОНТЕНТ.ДЕТИ</a:t>
            </a:r>
            <a:endParaRPr lang="ru-RU" sz="2400" b="1" dirty="0"/>
          </a:p>
        </p:txBody>
      </p:sp>
      <p:pic>
        <p:nvPicPr>
          <p:cNvPr id="9" name="Shape 315" descr="лого_позитивный-контент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1887" y="4467050"/>
            <a:ext cx="13525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316"/>
          <p:cNvSpPr txBox="1"/>
          <p:nvPr/>
        </p:nvSpPr>
        <p:spPr>
          <a:xfrm>
            <a:off x="812950" y="2854850"/>
            <a:ext cx="7348200" cy="3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поддержка лучших проектов для детей, подростков и молодежи, которые развивают позитивное мышление и творческую среду, повышают уровень образованности, а также укрепляют веру в безграничность человеческих сил и возможностей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hape 319"/>
          <p:cNvSpPr txBox="1"/>
          <p:nvPr/>
        </p:nvSpPr>
        <p:spPr>
          <a:xfrm>
            <a:off x="812950" y="1891337"/>
            <a:ext cx="46644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36689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Конкурс «Позитивный контент»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950" y="6767438"/>
            <a:ext cx="490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ПОЗИТИВНЫЙ-КОНТЕНТ.ДЕТИ</a:t>
            </a:r>
            <a:endParaRPr lang="ru-RU" sz="2400" b="1" dirty="0"/>
          </a:p>
        </p:txBody>
      </p:sp>
      <p:pic>
        <p:nvPicPr>
          <p:cNvPr id="9" name="Shape 315" descr="лого_позитивный-контент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1887" y="4467050"/>
            <a:ext cx="13525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316"/>
          <p:cNvSpPr txBox="1"/>
          <p:nvPr/>
        </p:nvSpPr>
        <p:spPr>
          <a:xfrm>
            <a:off x="812949" y="2873021"/>
            <a:ext cx="8108937" cy="3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Уже среди участников:</a:t>
            </a:r>
          </a:p>
          <a:p>
            <a:pPr lvl="0">
              <a:buClr>
                <a:srgbClr val="000000"/>
              </a:buClr>
              <a:buSzPct val="25000"/>
            </a:pPr>
            <a:endParaRPr lang="ru-RU" sz="21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Пензенская </a:t>
            </a:r>
            <a:r>
              <a:rPr lang="ru-RU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областная библиотека для детей и </a:t>
            </a: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юношества, </a:t>
            </a:r>
            <a:r>
              <a:rPr lang="en-US" sz="2100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dyub.org</a:t>
            </a:r>
            <a:endParaRPr lang="ru-RU" sz="2100" u="sng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25000"/>
            </a:pPr>
            <a:endParaRPr lang="ru-RU" sz="21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ru-RU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Центр краеведческой информации им. Б.В. </a:t>
            </a:r>
            <a:r>
              <a:rPr lang="ru-RU" sz="21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Аржанцева</a:t>
            </a:r>
            <a:r>
              <a:rPr lang="ru-RU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Детская библиотека № 25 г. </a:t>
            </a: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Ульяновска, </a:t>
            </a:r>
            <a:r>
              <a:rPr lang="en-US" sz="2100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25.mukcbs.org</a:t>
            </a:r>
            <a:endParaRPr lang="ru-RU" sz="2100" u="sng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25000"/>
            </a:pPr>
            <a:endParaRPr lang="ru-RU" sz="2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Сайт </a:t>
            </a:r>
            <a:r>
              <a:rPr lang="ru-RU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Рязанской областной детской </a:t>
            </a: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библиотеки, </a:t>
            </a:r>
            <a:r>
              <a:rPr lang="ru-RU" sz="2100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www.rznodb.ru</a:t>
            </a:r>
          </a:p>
          <a:p>
            <a:pPr lvl="0">
              <a:buClr>
                <a:srgbClr val="000000"/>
              </a:buClr>
              <a:buSzPct val="25000"/>
            </a:pPr>
            <a:endParaRPr lang="ru-RU" sz="2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ru-RU" sz="2100" dirty="0">
                <a:solidFill>
                  <a:schemeClr val="dk1"/>
                </a:solidFill>
                <a:latin typeface="Calibri" panose="020F0502020204030204" pitchFamily="34" charset="0"/>
              </a:rPr>
              <a:t>Сайт Воронежской областной детской </a:t>
            </a:r>
            <a:r>
              <a:rPr lang="ru-RU" sz="2100" dirty="0" smtClean="0">
                <a:solidFill>
                  <a:schemeClr val="dk1"/>
                </a:solidFill>
                <a:latin typeface="Calibri" panose="020F0502020204030204" pitchFamily="34" charset="0"/>
              </a:rPr>
              <a:t>библиотеки, </a:t>
            </a:r>
            <a:r>
              <a:rPr lang="ru-RU" sz="2100" u="sng" dirty="0" smtClean="0">
                <a:solidFill>
                  <a:schemeClr val="dk1"/>
                </a:solidFill>
                <a:latin typeface="Calibri" panose="020F0502020204030204" pitchFamily="34" charset="0"/>
              </a:rPr>
              <a:t>www.odbvrn.ru</a:t>
            </a:r>
            <a:endParaRPr sz="2100" u="sng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hape 319"/>
          <p:cNvSpPr txBox="1"/>
          <p:nvPr/>
        </p:nvSpPr>
        <p:spPr>
          <a:xfrm>
            <a:off x="815759" y="1675940"/>
            <a:ext cx="7510589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7D719"/>
                </a:solidFill>
                <a:latin typeface="+mj-lt"/>
                <a:ea typeface="Calibri"/>
                <a:cs typeface="Calibri"/>
                <a:sym typeface="Calibri"/>
              </a:rPr>
              <a:t>ПРИЁМ ЗАЯВОК – ДО 1 ДЕКАБРЯ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7D719"/>
                </a:solidFill>
                <a:latin typeface="+mj-lt"/>
                <a:ea typeface="Calibri"/>
                <a:cs typeface="Calibri"/>
                <a:sym typeface="Calibri"/>
              </a:rPr>
              <a:t>сайты, сообщества в </a:t>
            </a:r>
            <a:r>
              <a:rPr lang="ru-RU" sz="2400" b="1" dirty="0" err="1" smtClean="0">
                <a:solidFill>
                  <a:srgbClr val="F7D719"/>
                </a:solidFill>
                <a:latin typeface="+mj-lt"/>
                <a:ea typeface="Calibri"/>
                <a:cs typeface="Calibri"/>
                <a:sym typeface="Calibri"/>
              </a:rPr>
              <a:t>соцсетях</a:t>
            </a:r>
            <a:r>
              <a:rPr lang="ru-RU" sz="2400" b="1" dirty="0" smtClean="0">
                <a:solidFill>
                  <a:srgbClr val="F7D719"/>
                </a:solidFill>
                <a:latin typeface="+mj-lt"/>
                <a:ea typeface="Calibri"/>
                <a:cs typeface="Calibri"/>
                <a:sym typeface="Calibri"/>
              </a:rPr>
              <a:t>, блоги</a:t>
            </a:r>
            <a:endParaRPr lang="ru-RU" sz="2400" b="1" dirty="0">
              <a:solidFill>
                <a:srgbClr val="F7D719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Проблема позитивного контента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C:\Users\Bunchuk\Pictures\лого\дети\JPG\Personaj 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6753" r="11798" b="8042"/>
          <a:stretch/>
        </p:blipFill>
        <p:spPr bwMode="auto">
          <a:xfrm>
            <a:off x="8944718" y="5759193"/>
            <a:ext cx="1604323" cy="17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231"/>
          <p:cNvSpPr txBox="1"/>
          <p:nvPr/>
        </p:nvSpPr>
        <p:spPr>
          <a:xfrm>
            <a:off x="592236" y="1621185"/>
            <a:ext cx="9504164" cy="4308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айты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хорошим 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дизайном и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графикой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редко 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подходят для своих целевых аудиторий по контенту и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идее </a:t>
            </a:r>
            <a:endParaRPr lang="en-US" sz="3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endParaRPr lang="ru-RU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при этом 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endParaRPr lang="ru-RU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Реально позитивный контент не оформлен должным образом  и потому незаметен на фоне более ярких представителей (</a:t>
            </a:r>
            <a:r>
              <a:rPr lang="ru-RU" sz="32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нет ресурсов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ru-RU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7187" marR="0" lvl="1" indent="-28648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 помочь?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1"/>
          <p:cNvSpPr txBox="1"/>
          <p:nvPr/>
        </p:nvSpPr>
        <p:spPr>
          <a:xfrm>
            <a:off x="519783" y="1704802"/>
            <a:ext cx="9504164" cy="4308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Стимулирование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роста ресурсов с полезным и безопасным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контентом требует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комплекса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мер, </a:t>
            </a:r>
            <a: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 процесс </a:t>
            </a:r>
            <a:r>
              <a:rPr lang="ru-RU" sz="28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должны </a:t>
            </a:r>
            <a: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быть </a:t>
            </a:r>
            <a:r>
              <a:rPr lang="ru-RU" sz="28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вовлечены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СМИ, социально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ответственный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бизнес и, конечно, государство</a:t>
            </a:r>
          </a:p>
          <a:p>
            <a:pPr marL="520700" lvl="1">
              <a:buClr>
                <a:schemeClr val="dk1"/>
              </a:buClr>
              <a:buSzPct val="100000"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Рабочая группа по информационной безопасности детей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(при Уполномоченном по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правам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ребенка) внесла предложения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план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«Десятилетия детства» о </a:t>
            </a:r>
            <a:r>
              <a:rPr lang="ru-RU" sz="2800" b="1" dirty="0" smtClean="0">
                <a:solidFill>
                  <a:srgbClr val="F7D719"/>
                </a:solidFill>
                <a:latin typeface="Calibri"/>
                <a:ea typeface="Calibri"/>
                <a:cs typeface="Calibri"/>
                <a:sym typeface="Calibri"/>
              </a:rPr>
              <a:t>пересмотре </a:t>
            </a:r>
            <a:r>
              <a:rPr lang="ru-RU" sz="2800" b="1" dirty="0">
                <a:solidFill>
                  <a:srgbClr val="F7D719"/>
                </a:solidFill>
                <a:latin typeface="Calibri"/>
                <a:ea typeface="Calibri"/>
                <a:cs typeface="Calibri"/>
                <a:sym typeface="Calibri"/>
              </a:rPr>
              <a:t>программы господдержки позитивного </a:t>
            </a:r>
            <a:r>
              <a:rPr lang="ru-RU" sz="2800" b="1" dirty="0" smtClean="0">
                <a:solidFill>
                  <a:srgbClr val="F7D719"/>
                </a:solidFill>
                <a:latin typeface="Calibri"/>
                <a:ea typeface="Calibri"/>
                <a:cs typeface="Calibri"/>
                <a:sym typeface="Calibri"/>
              </a:rPr>
              <a:t>контента</a:t>
            </a:r>
            <a:endParaRPr sz="2800" b="1" dirty="0">
              <a:solidFill>
                <a:srgbClr val="F7D7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Bunchuk\Pictures\лого\дети\JPG\how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80" y="5581626"/>
            <a:ext cx="23795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7" name="Shape 149"/>
          <p:cNvSpPr txBox="1"/>
          <p:nvPr/>
        </p:nvSpPr>
        <p:spPr>
          <a:xfrm>
            <a:off x="1101829" y="208149"/>
            <a:ext cx="7221709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позитивного контента: источники</a:t>
            </a:r>
            <a:endParaRPr lang="ru-RU"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1"/>
          <p:cNvSpPr txBox="1"/>
          <p:nvPr/>
        </p:nvSpPr>
        <p:spPr>
          <a:xfrm>
            <a:off x="519783" y="1704802"/>
            <a:ext cx="9504164" cy="4308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Всероссийский конкурс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интернет-проектов «Позитивный контент»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(2009-2017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Каталог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лучших сайтов для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детей РГДБ «</a:t>
            </a:r>
            <a:r>
              <a:rPr lang="ru-RU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ВебЛандия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(2013-2017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Порядок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отбора организаций – получателей государственной поддержки, осуществляющих выпуск, распространение и тиражирование социально значимых проектов в области печатных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СМИ, Роспечать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(2017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Руководство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обеспечению доступности веб-контента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(WCAG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2.0) консорциума W3C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Положения 436-ФЗ «О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защите детей от информации, причиняющей вред их здоровью и </a:t>
            </a:r>
            <a:r>
              <a:rPr lang="ru-RU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развитию» (2010)</a:t>
            </a:r>
            <a:endParaRPr sz="2100" b="1" dirty="0">
              <a:solidFill>
                <a:srgbClr val="F7D7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Bunchuk\Pictures\лого\дети\JPG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46" y="5941665"/>
            <a:ext cx="1578341" cy="14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7" name="Shape 149"/>
          <p:cNvSpPr txBox="1"/>
          <p:nvPr/>
        </p:nvSpPr>
        <p:spPr>
          <a:xfrm>
            <a:off x="1097483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Критерии позитивного контента: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формы и составляющие</a:t>
            </a:r>
            <a:endParaRPr lang="ru-RU"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1"/>
          <p:cNvSpPr txBox="1"/>
          <p:nvPr/>
        </p:nvSpPr>
        <p:spPr>
          <a:xfrm>
            <a:off x="519783" y="1704802"/>
            <a:ext cx="9504164" cy="4308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0700" lvl="1">
              <a:buClr>
                <a:schemeClr val="dk1"/>
              </a:buClr>
              <a:buSzPct val="100000"/>
            </a:pPr>
            <a:r>
              <a:rPr lang="ru-RU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виртуальная, новые СМИ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теле-, </a:t>
            </a:r>
            <a:r>
              <a:rPr lang="ru-RU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радиопродукция</a:t>
            </a:r>
            <a:endParaRPr lang="ru-RU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печатные СМИ</a:t>
            </a:r>
          </a:p>
          <a:p>
            <a:pPr marL="520700" lvl="1">
              <a:buClr>
                <a:schemeClr val="dk1"/>
              </a:buClr>
              <a:buSzPct val="100000"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СОСТАВЛЯЮЩИЕ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собственно контент (</a:t>
            </a:r>
            <a:r>
              <a:rPr lang="ru-RU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визуальное представление (</a:t>
            </a:r>
            <a:r>
              <a:rPr lang="ru-RU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дизайн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юзабилити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доступность, удобство использования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20700" lvl="1">
              <a:buClr>
                <a:schemeClr val="dk1"/>
              </a:buClr>
              <a:buSzPct val="100000"/>
            </a:pPr>
            <a:endParaRPr sz="2800" b="1" dirty="0">
              <a:solidFill>
                <a:srgbClr val="F7D7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 descr="C:\Users\Bunchuk\Pictures\лого\дети\JPG\Personaj 10-bez-fo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76" y="5725641"/>
            <a:ext cx="1991440" cy="18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Kolontitul_Top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88637" cy="10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8528" y="135467"/>
            <a:ext cx="757727" cy="584200"/>
          </a:xfrm>
          <a:prstGeom prst="rect">
            <a:avLst/>
          </a:prstGeom>
          <a:noFill/>
          <a:ln>
            <a:noFill/>
          </a:ln>
        </p:spPr>
        <p:txBody>
          <a:bodyPr lIns="104275" tIns="52125" rIns="104275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4" y="6776143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</a:rPr>
              <a:t>ИНТЕРНЕТ.ДЕТИ</a:t>
            </a:r>
            <a:endParaRPr lang="ru-RU" sz="2400" b="1" dirty="0"/>
          </a:p>
        </p:txBody>
      </p:sp>
      <p:sp>
        <p:nvSpPr>
          <p:cNvPr id="7" name="Shape 149"/>
          <p:cNvSpPr txBox="1"/>
          <p:nvPr/>
        </p:nvSpPr>
        <p:spPr>
          <a:xfrm>
            <a:off x="1097483" y="-42270"/>
            <a:ext cx="7221709" cy="1015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Позитивный контент:  общие критерии</a:t>
            </a:r>
            <a:endParaRPr lang="ru-RU"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1"/>
          <p:cNvSpPr txBox="1"/>
          <p:nvPr/>
        </p:nvSpPr>
        <p:spPr>
          <a:xfrm>
            <a:off x="411770" y="1549177"/>
            <a:ext cx="9865096" cy="5256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должен находиться </a:t>
            </a:r>
            <a: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 юрисдикции </a:t>
            </a:r>
            <a:r>
              <a:rPr lang="ru-RU" sz="28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РФ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том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числе: </a:t>
            </a: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иметь учредителя на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РФ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79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интернет-проектов - адрес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должен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находиться в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российских доменах, например, .RU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.РФ, .SU, .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Контент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должен быть </a:t>
            </a:r>
            <a:r>
              <a:rPr lang="ru-RU" sz="2800" b="1" dirty="0">
                <a:solidFill>
                  <a:srgbClr val="F7D719"/>
                </a:solidFill>
                <a:latin typeface="Calibri"/>
                <a:ea typeface="Calibri"/>
                <a:cs typeface="Calibri"/>
                <a:sym typeface="Calibri"/>
              </a:rPr>
              <a:t>преимущественно на русском языке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исключение: для образовательных проектов в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рамках иностранных языков или языков народов России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должен </a:t>
            </a:r>
            <a: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содержать </a:t>
            </a:r>
            <a:r>
              <a:rPr lang="ru-RU" sz="28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возрастную маркировку </a:t>
            </a:r>
          </a:p>
          <a:p>
            <a:pPr marL="520700" lvl="1">
              <a:buClr>
                <a:schemeClr val="dk1"/>
              </a:buClr>
              <a:buSzPct val="1000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соответствии с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436-ФЗ)</a:t>
            </a:r>
            <a:endParaRPr sz="2800" dirty="0">
              <a:solidFill>
                <a:srgbClr val="F7D7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C:\Users\Bunchuk\Pictures\лого\дети\JPG\Personaj 2 - bez-fo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33" y="5740425"/>
            <a:ext cx="1995153" cy="19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3006</Words>
  <Application>Microsoft Office PowerPoint</Application>
  <PresentationFormat>Произвольный</PresentationFormat>
  <Paragraphs>255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ДЕТИ</vt:lpstr>
      <vt:lpstr>Изучи интернет  вместе с библиотеками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ДЛЯ ПОЗИТИВНОГО ИНТЕРНЕТА</dc:title>
  <dc:creator>Bunchuk</dc:creator>
  <cp:lastModifiedBy>Bunchuk</cp:lastModifiedBy>
  <cp:revision>73</cp:revision>
  <dcterms:modified xsi:type="dcterms:W3CDTF">2018-06-20T10:36:05Z</dcterms:modified>
</cp:coreProperties>
</file>